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notesSlides/notesSlide43.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sldIdLst>
    <p:sldId id="256" r:id="rId2"/>
    <p:sldId id="257" r:id="rId3"/>
    <p:sldId id="258" r:id="rId4"/>
    <p:sldId id="297" r:id="rId5"/>
    <p:sldId id="265" r:id="rId6"/>
    <p:sldId id="259" r:id="rId7"/>
    <p:sldId id="294" r:id="rId8"/>
    <p:sldId id="298" r:id="rId9"/>
    <p:sldId id="295" r:id="rId10"/>
    <p:sldId id="267" r:id="rId11"/>
    <p:sldId id="293" r:id="rId12"/>
    <p:sldId id="291" r:id="rId13"/>
    <p:sldId id="292" r:id="rId14"/>
    <p:sldId id="260" r:id="rId15"/>
    <p:sldId id="270" r:id="rId16"/>
    <p:sldId id="272" r:id="rId17"/>
    <p:sldId id="271" r:id="rId18"/>
    <p:sldId id="275" r:id="rId19"/>
    <p:sldId id="276" r:id="rId20"/>
    <p:sldId id="277" r:id="rId21"/>
    <p:sldId id="278" r:id="rId22"/>
    <p:sldId id="273" r:id="rId23"/>
    <p:sldId id="279" r:id="rId24"/>
    <p:sldId id="280" r:id="rId25"/>
    <p:sldId id="281" r:id="rId26"/>
    <p:sldId id="284" r:id="rId27"/>
    <p:sldId id="301" r:id="rId28"/>
    <p:sldId id="283" r:id="rId29"/>
    <p:sldId id="300" r:id="rId30"/>
    <p:sldId id="282" r:id="rId31"/>
    <p:sldId id="302" r:id="rId32"/>
    <p:sldId id="274" r:id="rId33"/>
    <p:sldId id="285" r:id="rId34"/>
    <p:sldId id="286" r:id="rId35"/>
    <p:sldId id="287" r:id="rId36"/>
    <p:sldId id="288" r:id="rId37"/>
    <p:sldId id="299" r:id="rId38"/>
    <p:sldId id="289" r:id="rId39"/>
    <p:sldId id="290" r:id="rId40"/>
    <p:sldId id="303" r:id="rId41"/>
    <p:sldId id="261" r:id="rId42"/>
    <p:sldId id="263" r:id="rId43"/>
    <p:sldId id="296" r:id="rId44"/>
    <p:sldId id="269" r:id="rId45"/>
    <p:sldId id="262" r:id="rId4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753" autoAdjust="0"/>
  </p:normalViewPr>
  <p:slideViewPr>
    <p:cSldViewPr>
      <p:cViewPr>
        <p:scale>
          <a:sx n="50" d="100"/>
          <a:sy n="50" d="100"/>
        </p:scale>
        <p:origin x="-1872"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ED2DD-BF72-46F0-9310-4820CDF5C111}" type="datetimeFigureOut">
              <a:rPr lang="de-DE" smtClean="0"/>
              <a:pPr/>
              <a:t>27.04.2015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EFF3D1-F174-4ABD-9F93-9D757962BE52}"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MYO-Script-</a:t>
            </a:r>
            <a:r>
              <a:rPr lang="de-DE" dirty="0" err="1" smtClean="0"/>
              <a:t>Control</a:t>
            </a:r>
            <a:endParaRPr lang="de-DE" dirty="0" smtClean="0"/>
          </a:p>
          <a:p>
            <a:pPr lvl="1"/>
            <a:r>
              <a:rPr lang="de-DE" dirty="0" smtClean="0"/>
              <a:t>Workflow</a:t>
            </a:r>
          </a:p>
          <a:p>
            <a:pPr lvl="1"/>
            <a:r>
              <a:rPr lang="de-DE" dirty="0" smtClean="0"/>
              <a:t>Live-Demonstration</a:t>
            </a:r>
          </a:p>
          <a:p>
            <a:pPr lvl="1"/>
            <a:r>
              <a:rPr lang="de-DE" dirty="0" smtClean="0"/>
              <a:t>Bewertung (der Anforderungen)</a:t>
            </a:r>
          </a:p>
          <a:p>
            <a:pPr lvl="1"/>
            <a:r>
              <a:rPr lang="de-DE" dirty="0" smtClean="0"/>
              <a:t>Fazit und Ausblick</a:t>
            </a:r>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2</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Anpassung des</a:t>
            </a:r>
            <a:r>
              <a:rPr lang="de-DE" baseline="0" dirty="0" smtClean="0"/>
              <a:t> Modells </a:t>
            </a:r>
            <a:r>
              <a:rPr lang="de-DE" dirty="0" smtClean="0"/>
              <a:t>hinsichtlich der Planung: Research</a:t>
            </a:r>
          </a:p>
          <a:p>
            <a:endParaRPr lang="de-DE" dirty="0" smtClean="0"/>
          </a:p>
          <a:p>
            <a:r>
              <a:rPr lang="de-DE" dirty="0" err="1" smtClean="0"/>
              <a:t>Estimation</a:t>
            </a:r>
            <a:r>
              <a:rPr lang="de-DE" dirty="0" smtClean="0"/>
              <a:t>-Meeting:</a:t>
            </a:r>
          </a:p>
          <a:p>
            <a:r>
              <a:rPr lang="de-DE" dirty="0" smtClean="0"/>
              <a:t>Vorstellung</a:t>
            </a:r>
            <a:r>
              <a:rPr lang="de-DE" baseline="0" dirty="0" smtClean="0"/>
              <a:t> von Stories durch PO mit Abschätzung vom Team in Arbeitstagen</a:t>
            </a:r>
            <a:endParaRPr lang="de-DE" dirty="0" smtClean="0"/>
          </a:p>
          <a:p>
            <a:endParaRPr lang="de-DE" dirty="0" smtClean="0"/>
          </a:p>
          <a:p>
            <a:r>
              <a:rPr lang="de-DE" dirty="0" smtClean="0"/>
              <a:t>Planungsmeeting:</a:t>
            </a:r>
          </a:p>
          <a:p>
            <a:r>
              <a:rPr lang="de-DE" dirty="0" smtClean="0"/>
              <a:t>Max. 1 Stunde</a:t>
            </a:r>
          </a:p>
          <a:p>
            <a:r>
              <a:rPr lang="de-DE" dirty="0" smtClean="0"/>
              <a:t>Was wird gemacht -&gt; PO stellt Stories für kommenden Sprint vor</a:t>
            </a:r>
          </a:p>
          <a:p>
            <a:r>
              <a:rPr lang="de-DE" dirty="0" smtClean="0"/>
              <a:t>Wie wird gemacht -&gt; Unterteilung der Stories in Tasks + Abschätzung in [h]</a:t>
            </a:r>
          </a:p>
          <a:p>
            <a:endParaRPr lang="de-DE" dirty="0" smtClean="0"/>
          </a:p>
          <a:p>
            <a:r>
              <a:rPr lang="de-DE" dirty="0" smtClean="0"/>
              <a:t>Kick-Off:</a:t>
            </a:r>
          </a:p>
          <a:p>
            <a:r>
              <a:rPr lang="de-DE" dirty="0" smtClean="0"/>
              <a:t>Nach Planungsmeeting</a:t>
            </a:r>
          </a:p>
          <a:p>
            <a:r>
              <a:rPr lang="de-DE" dirty="0" smtClean="0"/>
              <a:t>Erste Aufgabenverteilung</a:t>
            </a:r>
          </a:p>
          <a:p>
            <a:endParaRPr lang="de-DE" dirty="0" smtClean="0"/>
          </a:p>
          <a:p>
            <a:r>
              <a:rPr lang="de-DE" dirty="0" smtClean="0"/>
              <a:t>Retro:</a:t>
            </a:r>
          </a:p>
          <a:p>
            <a:r>
              <a:rPr lang="de-DE" dirty="0" smtClean="0"/>
              <a:t>Halbe Stunde</a:t>
            </a:r>
          </a:p>
          <a:p>
            <a:r>
              <a:rPr lang="de-DE" dirty="0" smtClean="0"/>
              <a:t>Besprechung vergangener Sprint</a:t>
            </a:r>
          </a:p>
          <a:p>
            <a:r>
              <a:rPr lang="de-DE" dirty="0" smtClean="0"/>
              <a:t>Er-</a:t>
            </a:r>
            <a:r>
              <a:rPr lang="de-DE" baseline="0" dirty="0" smtClean="0"/>
              <a:t> </a:t>
            </a:r>
            <a:r>
              <a:rPr lang="de-DE" dirty="0" smtClean="0"/>
              <a:t>bzw. Überarbeitung von Teamregeln</a:t>
            </a:r>
          </a:p>
          <a:p>
            <a:endParaRPr lang="de-DE" dirty="0" smtClean="0"/>
          </a:p>
          <a:p>
            <a:r>
              <a:rPr lang="de-DE" dirty="0" smtClean="0"/>
              <a:t>Review:</a:t>
            </a:r>
          </a:p>
          <a:p>
            <a:r>
              <a:rPr lang="de-DE" dirty="0" smtClean="0"/>
              <a:t>Halbe Stunde</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11</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12</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13</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14</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15</a:t>
            </a:fld>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16</a:t>
            </a:fld>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17</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18</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19</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20</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Ursprungsidee: smart Home</a:t>
            </a:r>
            <a:endParaRPr lang="de-DE" baseline="0" dirty="0" smtClean="0"/>
          </a:p>
          <a:p>
            <a:endParaRPr lang="de-DE" baseline="0" dirty="0" smtClean="0"/>
          </a:p>
          <a:p>
            <a:r>
              <a:rPr lang="de-DE" dirty="0" smtClean="0"/>
              <a:t>Steuerung vieler Geräte über eine zentrale Anlaufstelle</a:t>
            </a:r>
          </a:p>
          <a:p>
            <a:r>
              <a:rPr lang="de-DE" dirty="0" smtClean="0"/>
              <a:t>Steuerung der Heimgeräte über Bluetooth</a:t>
            </a:r>
          </a:p>
          <a:p>
            <a:r>
              <a:rPr lang="de-DE" dirty="0" smtClean="0"/>
              <a:t>Konfiguration von verschiedenen Geräten und Gesten</a:t>
            </a:r>
          </a:p>
          <a:p>
            <a:endParaRPr lang="de-DE" dirty="0" smtClean="0"/>
          </a:p>
          <a:p>
            <a:r>
              <a:rPr lang="de-DE" dirty="0" smtClean="0"/>
              <a:t>Entwicklung:</a:t>
            </a:r>
          </a:p>
          <a:p>
            <a:r>
              <a:rPr lang="de-DE" dirty="0" smtClean="0"/>
              <a:t>Konfiguration von Gesten und Skripten</a:t>
            </a:r>
          </a:p>
          <a:p>
            <a:r>
              <a:rPr lang="de-DE" dirty="0" smtClean="0"/>
              <a:t>Bietet vielfältigen Einsatzbereich -&gt; Skriptgesteuerte Systeme, </a:t>
            </a:r>
            <a:r>
              <a:rPr lang="de-DE" dirty="0" err="1" smtClean="0"/>
              <a:t>Smartphones</a:t>
            </a:r>
            <a:r>
              <a:rPr lang="de-DE" dirty="0" smtClean="0"/>
              <a:t>, </a:t>
            </a:r>
            <a:r>
              <a:rPr lang="de-DE" dirty="0" err="1" smtClean="0"/>
              <a:t>Wearables</a:t>
            </a:r>
            <a:endParaRPr lang="de-DE" dirty="0" smtClean="0"/>
          </a:p>
          <a:p>
            <a:endParaRPr lang="de-DE" baseline="0" dirty="0" smtClean="0"/>
          </a:p>
        </p:txBody>
      </p:sp>
      <p:sp>
        <p:nvSpPr>
          <p:cNvPr id="4" name="Foliennummernplatzhalter 3"/>
          <p:cNvSpPr>
            <a:spLocks noGrp="1"/>
          </p:cNvSpPr>
          <p:nvPr>
            <p:ph type="sldNum" sz="quarter" idx="10"/>
          </p:nvPr>
        </p:nvSpPr>
        <p:spPr/>
        <p:txBody>
          <a:bodyPr/>
          <a:lstStyle/>
          <a:p>
            <a:fld id="{39EFF3D1-F174-4ABD-9F93-9D757962BE52}" type="slidenum">
              <a:rPr lang="de-DE" smtClean="0"/>
              <a:pPr/>
              <a:t>3</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21</a:t>
            </a:fld>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22</a:t>
            </a:fld>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23</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24</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25</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26</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27</a:t>
            </a:fld>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28</a:t>
            </a:fld>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29</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30</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Was war unsere Motivation bzw. was war</a:t>
            </a:r>
            <a:r>
              <a:rPr lang="de-DE" baseline="0" dirty="0" smtClean="0"/>
              <a:t> unsere Idee?</a:t>
            </a:r>
          </a:p>
          <a:p>
            <a:endParaRPr lang="de-DE" baseline="0" dirty="0" smtClean="0"/>
          </a:p>
          <a:p>
            <a:pPr>
              <a:buFont typeface="Arial" pitchFamily="34" charset="0"/>
              <a:buChar char="•"/>
            </a:pPr>
            <a:r>
              <a:rPr lang="de-DE" sz="1200" kern="1200" baseline="0" dirty="0" smtClean="0">
                <a:solidFill>
                  <a:schemeClr val="tx1"/>
                </a:solidFill>
                <a:latin typeface="+mn-lt"/>
                <a:ea typeface="+mn-ea"/>
                <a:cs typeface="+mn-cs"/>
              </a:rPr>
              <a:t> ohne tiefgreifende Kenntnisse der MYO-Entwicklungsumgebung nutzbar</a:t>
            </a:r>
          </a:p>
          <a:p>
            <a:pPr>
              <a:buFont typeface="Arial" pitchFamily="34" charset="0"/>
              <a:buChar char="•"/>
            </a:pPr>
            <a:r>
              <a:rPr lang="de-DE" sz="1200" kern="1200" baseline="0" dirty="0" smtClean="0">
                <a:solidFill>
                  <a:schemeClr val="tx1"/>
                </a:solidFill>
                <a:latin typeface="+mn-lt"/>
                <a:ea typeface="+mn-ea"/>
                <a:cs typeface="+mn-cs"/>
              </a:rPr>
              <a:t> frei zu konfigurieren und in jedem beliebigen Kontext nutzbar</a:t>
            </a:r>
          </a:p>
          <a:p>
            <a:pPr>
              <a:buFont typeface="Arial" pitchFamily="34" charset="0"/>
              <a:buChar char="•"/>
            </a:pPr>
            <a:r>
              <a:rPr lang="de-DE" sz="1200" kern="1200" baseline="0" dirty="0" smtClean="0">
                <a:solidFill>
                  <a:schemeClr val="tx1"/>
                </a:solidFill>
                <a:latin typeface="+mn-lt"/>
                <a:ea typeface="+mn-ea"/>
                <a:cs typeface="+mn-cs"/>
              </a:rPr>
              <a:t>Steuerung von </a:t>
            </a:r>
            <a:r>
              <a:rPr lang="de-DE" sz="1200" kern="1200" baseline="0" dirty="0" err="1" smtClean="0">
                <a:solidFill>
                  <a:schemeClr val="tx1"/>
                </a:solidFill>
                <a:latin typeface="+mn-lt"/>
                <a:ea typeface="+mn-ea"/>
                <a:cs typeface="+mn-cs"/>
              </a:rPr>
              <a:t>Wearables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Smartphones</a:t>
            </a:r>
            <a:r>
              <a:rPr lang="de-DE" sz="1200" kern="1200" baseline="0" dirty="0" smtClean="0">
                <a:solidFill>
                  <a:schemeClr val="tx1"/>
                </a:solidFill>
                <a:latin typeface="+mn-lt"/>
                <a:ea typeface="+mn-ea"/>
                <a:cs typeface="+mn-cs"/>
              </a:rPr>
              <a:t> oder externen Geräten ohne Sprachbefehl oder Berührung </a:t>
            </a:r>
          </a:p>
          <a:p>
            <a:pPr>
              <a:buFont typeface="Arial" pitchFamily="34" charset="0"/>
              <a:buChar char="•"/>
            </a:pPr>
            <a:endParaRPr lang="de-DE" baseline="0" dirty="0" smtClean="0"/>
          </a:p>
          <a:p>
            <a:r>
              <a:rPr lang="de-DE" baseline="0" dirty="0" smtClean="0"/>
              <a:t>Was war der geplante Nutzen?</a:t>
            </a:r>
          </a:p>
          <a:p>
            <a:endParaRPr lang="de-DE" baseline="0" dirty="0" smtClean="0"/>
          </a:p>
          <a:p>
            <a:pPr>
              <a:buFont typeface="Arial" pitchFamily="34" charset="0"/>
              <a:buChar char="•"/>
            </a:pPr>
            <a:r>
              <a:rPr lang="de-DE" sz="1200" kern="1200" baseline="0" dirty="0" smtClean="0">
                <a:solidFill>
                  <a:schemeClr val="tx1"/>
                </a:solidFill>
                <a:latin typeface="+mn-lt"/>
                <a:ea typeface="+mn-ea"/>
                <a:cs typeface="+mn-cs"/>
              </a:rPr>
              <a:t> erleichtert MYO-Entwicklern den Zugriff auf MYO-Gesten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de-DE" sz="1200" kern="1200" baseline="0" dirty="0" smtClean="0">
              <a:solidFill>
                <a:schemeClr val="tx1"/>
              </a:solidFill>
              <a:latin typeface="+mn-lt"/>
              <a:ea typeface="+mn-ea"/>
              <a:cs typeface="+mn-cs"/>
            </a:endParaRPr>
          </a:p>
          <a:p>
            <a:pPr>
              <a:buFont typeface="Arial" pitchFamily="34" charset="0"/>
              <a:buChar char="•"/>
            </a:pPr>
            <a:r>
              <a:rPr lang="de-DE" sz="1200" kern="1200" baseline="0" dirty="0" smtClean="0">
                <a:solidFill>
                  <a:schemeClr val="tx1"/>
                </a:solidFill>
                <a:latin typeface="+mn-lt"/>
                <a:ea typeface="+mn-ea"/>
                <a:cs typeface="+mn-cs"/>
              </a:rPr>
              <a:t> Einbindung des MYO als Steuerungseinheit in bestehenden skriptgesteuerte Systemen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de-DE" sz="1200" kern="1200" baseline="0" dirty="0" smtClean="0">
                <a:solidFill>
                  <a:schemeClr val="tx1"/>
                </a:solidFill>
                <a:latin typeface="+mn-lt"/>
                <a:ea typeface="+mn-ea"/>
                <a:cs typeface="+mn-cs"/>
              </a:rPr>
              <a:t>Programme und Systeme mit Hilfe des MYOs bedienen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de-DE" sz="1200" kern="1200" baseline="0" dirty="0" smtClean="0">
                <a:solidFill>
                  <a:schemeClr val="tx1"/>
                </a:solidFill>
                <a:latin typeface="+mn-lt"/>
                <a:ea typeface="+mn-ea"/>
                <a:cs typeface="+mn-cs"/>
              </a:rPr>
              <a:t>beliebige Software- und Hardwaresysteme mit Hilfe der Gesten anzusteuern und zu bedienen </a:t>
            </a:r>
          </a:p>
          <a:p>
            <a:pPr>
              <a:buFont typeface="Arial" pitchFamily="34" charset="0"/>
              <a:buChar char="•"/>
            </a:pPr>
            <a:endParaRPr lang="de-DE" sz="1200" kern="1200" baseline="0" dirty="0" smtClean="0">
              <a:solidFill>
                <a:schemeClr val="tx1"/>
              </a:solidFill>
              <a:latin typeface="+mn-lt"/>
              <a:ea typeface="+mn-ea"/>
              <a:cs typeface="+mn-cs"/>
            </a:endParaRPr>
          </a:p>
          <a:p>
            <a:pPr>
              <a:buFont typeface="Arial" pitchFamily="34" charset="0"/>
              <a:buChar char="•"/>
            </a:pPr>
            <a:endParaRPr lang="de-DE" sz="1200" kern="1200" baseline="0" dirty="0" smtClean="0">
              <a:solidFill>
                <a:schemeClr val="tx1"/>
              </a:solidFill>
              <a:latin typeface="+mn-lt"/>
              <a:ea typeface="+mn-ea"/>
              <a:cs typeface="+mn-cs"/>
            </a:endParaRPr>
          </a:p>
          <a:p>
            <a:r>
              <a:rPr lang="de-DE" sz="1200" dirty="0" smtClean="0"/>
              <a:t>http://blog.intertechsystemscorp.com/wp-content/uploads/2014/08/smart-homes.jpg 21.04.2015</a:t>
            </a:r>
          </a:p>
          <a:p>
            <a:endParaRPr lang="de-DE" sz="1200" dirty="0" smtClean="0"/>
          </a:p>
          <a:p>
            <a:endParaRPr lang="de-DE" sz="1200" dirty="0" smtClean="0"/>
          </a:p>
          <a:p>
            <a:pPr algn="r"/>
            <a:endParaRPr lang="de-DE" dirty="0" smtClean="0"/>
          </a:p>
          <a:p>
            <a:pPr>
              <a:buFont typeface="Arial" pitchFamily="34" charset="0"/>
              <a:buChar char="•"/>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a:t>
            </a:fld>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31</a:t>
            </a:fld>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32</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33</a:t>
            </a:fld>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34</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35</a:t>
            </a:fld>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36</a:t>
            </a:fld>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37</a:t>
            </a:fld>
            <a:endParaRPr lang="de-D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38</a:t>
            </a:fld>
            <a:endParaRPr lang="de-D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39</a:t>
            </a:fld>
            <a:endParaRPr lang="de-D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Screenshoots</a:t>
            </a:r>
            <a:r>
              <a:rPr lang="de-DE" baseline="0" dirty="0" smtClean="0"/>
              <a:t> der Anwendung:</a:t>
            </a:r>
          </a:p>
          <a:p>
            <a:r>
              <a:rPr lang="de-DE" baseline="0" dirty="0" smtClean="0"/>
              <a:t>Workflow beginnend mit Startbildschirm</a:t>
            </a:r>
          </a:p>
          <a:p>
            <a:endParaRPr lang="de-DE" baseline="0" dirty="0" smtClean="0"/>
          </a:p>
          <a:p>
            <a:r>
              <a:rPr lang="de-DE" dirty="0" smtClean="0"/>
              <a:t>Übersicht</a:t>
            </a:r>
          </a:p>
          <a:p>
            <a:r>
              <a:rPr lang="de-DE" dirty="0" smtClean="0"/>
              <a:t>System</a:t>
            </a:r>
          </a:p>
        </p:txBody>
      </p:sp>
      <p:sp>
        <p:nvSpPr>
          <p:cNvPr id="4" name="Foliennummernplatzhalter 3"/>
          <p:cNvSpPr>
            <a:spLocks noGrp="1"/>
          </p:cNvSpPr>
          <p:nvPr>
            <p:ph type="sldNum" sz="quarter" idx="10"/>
          </p:nvPr>
        </p:nvSpPr>
        <p:spPr/>
        <p:txBody>
          <a:bodyPr/>
          <a:lstStyle/>
          <a:p>
            <a:fld id="{39EFF3D1-F174-4ABD-9F93-9D757962BE52}" type="slidenum">
              <a:rPr lang="de-DE" smtClean="0"/>
              <a:pPr/>
              <a:t>40</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Was war unsere Motivation bzw. was </a:t>
            </a:r>
            <a:r>
              <a:rPr lang="de-DE" smtClean="0"/>
              <a:t>war</a:t>
            </a:r>
            <a:r>
              <a:rPr lang="de-DE" baseline="0" smtClean="0"/>
              <a:t> unsere Idee</a:t>
            </a:r>
            <a:r>
              <a:rPr lang="de-DE" baseline="0" dirty="0" smtClean="0"/>
              <a:t>?</a:t>
            </a:r>
          </a:p>
          <a:p>
            <a:pPr>
              <a:buFont typeface="Arial" pitchFamily="34" charset="0"/>
              <a:buChar char="•"/>
            </a:pPr>
            <a:r>
              <a:rPr lang="de-DE" sz="1200" kern="1200" baseline="0" dirty="0" smtClean="0">
                <a:solidFill>
                  <a:schemeClr val="tx1"/>
                </a:solidFill>
                <a:latin typeface="+mn-lt"/>
                <a:ea typeface="+mn-ea"/>
                <a:cs typeface="+mn-cs"/>
              </a:rPr>
              <a:t> ohne tiefgreifende Kenntnisse der MYO-Entwicklungsumgebung nutzbar</a:t>
            </a:r>
          </a:p>
          <a:p>
            <a:pPr>
              <a:buFont typeface="Arial" pitchFamily="34" charset="0"/>
              <a:buChar char="•"/>
            </a:pPr>
            <a:r>
              <a:rPr lang="de-DE" sz="1200" kern="1200" baseline="0" dirty="0" smtClean="0">
                <a:solidFill>
                  <a:schemeClr val="tx1"/>
                </a:solidFill>
                <a:latin typeface="+mn-lt"/>
                <a:ea typeface="+mn-ea"/>
                <a:cs typeface="+mn-cs"/>
              </a:rPr>
              <a:t> frei zu konfigurieren </a:t>
            </a:r>
          </a:p>
          <a:p>
            <a:pPr>
              <a:buFont typeface="Arial" pitchFamily="34" charset="0"/>
              <a:buChar char="•"/>
            </a:pPr>
            <a:r>
              <a:rPr lang="de-DE" sz="1200" kern="1200" baseline="0" dirty="0" smtClean="0">
                <a:solidFill>
                  <a:schemeClr val="tx1"/>
                </a:solidFill>
                <a:latin typeface="+mn-lt"/>
                <a:ea typeface="+mn-ea"/>
                <a:cs typeface="+mn-cs"/>
              </a:rPr>
              <a:t> beliebige Software- und Hardwaresysteme mit Hilfe der Gesten anzusteuern und zu bedienen </a:t>
            </a:r>
          </a:p>
          <a:p>
            <a:pPr>
              <a:buFont typeface="Arial" pitchFamily="34" charset="0"/>
              <a:buChar char="•"/>
            </a:pPr>
            <a:r>
              <a:rPr lang="de-DE" sz="1200" kern="1200" baseline="0" dirty="0" smtClean="0">
                <a:solidFill>
                  <a:schemeClr val="tx1"/>
                </a:solidFill>
                <a:latin typeface="+mn-lt"/>
                <a:ea typeface="+mn-ea"/>
                <a:cs typeface="+mn-cs"/>
              </a:rPr>
              <a:t> in jedem beliebigen Kontext </a:t>
            </a:r>
          </a:p>
          <a:p>
            <a:pPr>
              <a:buFont typeface="Arial" pitchFamily="34" charset="0"/>
              <a:buChar char="•"/>
            </a:pPr>
            <a:r>
              <a:rPr lang="de-DE" sz="1200" kern="1200" baseline="0" dirty="0" smtClean="0">
                <a:solidFill>
                  <a:schemeClr val="tx1"/>
                </a:solidFill>
                <a:latin typeface="+mn-lt"/>
                <a:ea typeface="+mn-ea"/>
                <a:cs typeface="+mn-cs"/>
              </a:rPr>
              <a:t>Steuerung von </a:t>
            </a:r>
            <a:r>
              <a:rPr lang="de-DE" sz="1200" kern="1200" baseline="0" dirty="0" err="1" smtClean="0">
                <a:solidFill>
                  <a:schemeClr val="tx1"/>
                </a:solidFill>
                <a:latin typeface="+mn-lt"/>
                <a:ea typeface="+mn-ea"/>
                <a:cs typeface="+mn-cs"/>
              </a:rPr>
              <a:t>Wearables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Smartphones</a:t>
            </a:r>
            <a:r>
              <a:rPr lang="de-DE" sz="1200" kern="1200" baseline="0" dirty="0" smtClean="0">
                <a:solidFill>
                  <a:schemeClr val="tx1"/>
                </a:solidFill>
                <a:latin typeface="+mn-lt"/>
                <a:ea typeface="+mn-ea"/>
                <a:cs typeface="+mn-cs"/>
              </a:rPr>
              <a:t> oder externen Geräten ohne Sprachbefehl oder Berührung </a:t>
            </a:r>
          </a:p>
          <a:p>
            <a:pPr>
              <a:buFont typeface="Arial" pitchFamily="34" charset="0"/>
              <a:buChar char="•"/>
            </a:pPr>
            <a:endParaRPr lang="de-DE" baseline="0" dirty="0" smtClean="0"/>
          </a:p>
          <a:p>
            <a:r>
              <a:rPr lang="de-DE" baseline="0" dirty="0" smtClean="0"/>
              <a:t>Was war der geplante Nutzen?</a:t>
            </a:r>
          </a:p>
          <a:p>
            <a:pPr>
              <a:buFont typeface="Arial" pitchFamily="34" charset="0"/>
              <a:buChar char="•"/>
            </a:pPr>
            <a:r>
              <a:rPr lang="de-DE" sz="1200" kern="1200" baseline="0" dirty="0" smtClean="0">
                <a:solidFill>
                  <a:schemeClr val="tx1"/>
                </a:solidFill>
                <a:latin typeface="+mn-lt"/>
                <a:ea typeface="+mn-ea"/>
                <a:cs typeface="+mn-cs"/>
              </a:rPr>
              <a:t> erleichtert MYO-Entwicklern den Zugriff auf MYO-Gesten </a:t>
            </a:r>
          </a:p>
          <a:p>
            <a:pPr>
              <a:buFont typeface="Arial" pitchFamily="34" charset="0"/>
              <a:buChar char="•"/>
            </a:pPr>
            <a:r>
              <a:rPr lang="de-DE" sz="1200" kern="1200" baseline="0" dirty="0" smtClean="0">
                <a:solidFill>
                  <a:schemeClr val="tx1"/>
                </a:solidFill>
                <a:latin typeface="+mn-lt"/>
                <a:ea typeface="+mn-ea"/>
                <a:cs typeface="+mn-cs"/>
              </a:rPr>
              <a:t> Programme und Systeme mit Hilfe des MYOs bedienen </a:t>
            </a:r>
          </a:p>
          <a:p>
            <a:pPr>
              <a:buFont typeface="Arial" pitchFamily="34" charset="0"/>
              <a:buChar char="•"/>
            </a:pPr>
            <a:r>
              <a:rPr lang="de-DE" sz="1200" kern="1200" baseline="0" dirty="0" smtClean="0">
                <a:solidFill>
                  <a:schemeClr val="tx1"/>
                </a:solidFill>
                <a:latin typeface="+mn-lt"/>
                <a:ea typeface="+mn-ea"/>
                <a:cs typeface="+mn-cs"/>
              </a:rPr>
              <a:t> Einbindung des MYO als Steuerungseinheit in bestehenden skriptgesteuerten Systemen</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5</a:t>
            </a:fld>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Live-Demo am </a:t>
            </a:r>
            <a:r>
              <a:rPr lang="de-DE" dirty="0" err="1" smtClean="0"/>
              <a:t>Tablet</a:t>
            </a:r>
            <a:endParaRPr lang="de-DE" dirty="0" smtClean="0"/>
          </a:p>
          <a:p>
            <a:r>
              <a:rPr lang="de-DE" dirty="0" smtClean="0"/>
              <a:t>Vorgehen (wie in Übersicht zuvor):</a:t>
            </a:r>
          </a:p>
          <a:p>
            <a:r>
              <a:rPr lang="de-DE" dirty="0" smtClean="0"/>
              <a:t>Schritt</a:t>
            </a:r>
            <a:r>
              <a:rPr lang="de-DE" baseline="0" dirty="0" smtClean="0"/>
              <a:t> 1:</a:t>
            </a:r>
          </a:p>
          <a:p>
            <a:r>
              <a:rPr lang="de-DE" baseline="0" dirty="0" smtClean="0"/>
              <a:t>.</a:t>
            </a:r>
          </a:p>
          <a:p>
            <a:r>
              <a:rPr lang="de-DE" baseline="0" dirty="0" smtClean="0"/>
              <a:t>.</a:t>
            </a:r>
          </a:p>
          <a:p>
            <a:r>
              <a:rPr lang="de-DE" baseline="0" dirty="0" smtClean="0"/>
              <a:t>.</a:t>
            </a:r>
          </a:p>
          <a:p>
            <a:r>
              <a:rPr lang="de-DE" baseline="0" dirty="0" smtClean="0"/>
              <a:t>.</a:t>
            </a:r>
          </a:p>
        </p:txBody>
      </p:sp>
      <p:sp>
        <p:nvSpPr>
          <p:cNvPr id="4" name="Foliennummernplatzhalter 3"/>
          <p:cNvSpPr>
            <a:spLocks noGrp="1"/>
          </p:cNvSpPr>
          <p:nvPr>
            <p:ph type="sldNum" sz="quarter" idx="10"/>
          </p:nvPr>
        </p:nvSpPr>
        <p:spPr/>
        <p:txBody>
          <a:bodyPr/>
          <a:lstStyle/>
          <a:p>
            <a:fld id="{39EFF3D1-F174-4ABD-9F93-9D757962BE52}" type="slidenum">
              <a:rPr lang="de-DE" smtClean="0"/>
              <a:pPr/>
              <a:t>41</a:t>
            </a:fld>
            <a:endParaRPr lang="de-D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 typeface="Arial" pitchFamily="34" charset="0"/>
              <a:buNone/>
            </a:pPr>
            <a:r>
              <a:rPr lang="de-DE" dirty="0" smtClean="0"/>
              <a:t>GUI-Design:</a:t>
            </a:r>
          </a:p>
          <a:p>
            <a:pPr>
              <a:buFont typeface="Arial" pitchFamily="34" charset="0"/>
              <a:buNone/>
            </a:pPr>
            <a:r>
              <a:rPr lang="de-DE" dirty="0" smtClean="0"/>
              <a:t>	Keine</a:t>
            </a:r>
            <a:r>
              <a:rPr lang="de-DE" baseline="0" dirty="0" smtClean="0"/>
              <a:t> Ausführung </a:t>
            </a:r>
            <a:r>
              <a:rPr lang="de-DE" dirty="0" smtClean="0"/>
              <a:t>der Skripte,</a:t>
            </a:r>
            <a:r>
              <a:rPr lang="de-DE" baseline="0" dirty="0" smtClean="0"/>
              <a:t> wenn die </a:t>
            </a:r>
            <a:r>
              <a:rPr lang="de-DE" baseline="0" dirty="0" err="1" smtClean="0"/>
              <a:t>App</a:t>
            </a:r>
            <a:r>
              <a:rPr lang="de-DE" baseline="0" dirty="0" smtClean="0"/>
              <a:t> im </a:t>
            </a:r>
            <a:r>
              <a:rPr lang="de-DE" baseline="0" smtClean="0"/>
              <a:t>Hintergrund </a:t>
            </a:r>
            <a:r>
              <a:rPr lang="de-DE" baseline="0" smtClean="0"/>
              <a:t>läuft</a:t>
            </a:r>
            <a:r>
              <a:rPr lang="de-DE" baseline="0" dirty="0" smtClean="0"/>
              <a:t>, trotz Erkennung von Geste</a:t>
            </a:r>
            <a:endParaRPr lang="de-DE"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smtClean="0"/>
              <a:t>Aufnahme/Ausführung von </a:t>
            </a:r>
            <a:r>
              <a:rPr lang="de-DE" dirty="0" err="1" smtClean="0"/>
              <a:t>Gestenkombinationen</a:t>
            </a:r>
            <a:r>
              <a:rPr lang="de-DE" dirty="0" smtClean="0"/>
              <a:t> </a:t>
            </a:r>
            <a:r>
              <a:rPr lang="de-DE" dirty="0" err="1" smtClean="0"/>
              <a:t>bzw</a:t>
            </a:r>
            <a:r>
              <a:rPr lang="de-DE" dirty="0" smtClean="0"/>
              <a:t> </a:t>
            </a:r>
            <a:r>
              <a:rPr lang="de-DE" dirty="0" err="1" smtClean="0"/>
              <a:t>Gestenfolgen</a:t>
            </a:r>
            <a:r>
              <a:rPr lang="de-DE" dirty="0" smtClean="0"/>
              <a:t>:</a:t>
            </a:r>
          </a:p>
          <a:p>
            <a:pPr>
              <a:buFont typeface="Arial" pitchFamily="34" charset="0"/>
              <a:buNone/>
            </a:pPr>
            <a:r>
              <a:rPr lang="de-DE" dirty="0" smtClean="0"/>
              <a:t>	Robustheit gewährt</a:t>
            </a:r>
            <a:r>
              <a:rPr lang="de-DE" baseline="0" dirty="0" smtClean="0"/>
              <a:t> bei kürzeren Gesten</a:t>
            </a:r>
          </a:p>
          <a:p>
            <a:pPr>
              <a:buFont typeface="Arial" pitchFamily="34" charset="0"/>
              <a:buNone/>
            </a:pPr>
            <a:r>
              <a:rPr lang="de-DE" baseline="0" dirty="0" smtClean="0"/>
              <a:t>	Je länger desto unpräziser</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42</a:t>
            </a:fld>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 typeface="Arial" pitchFamily="34" charset="0"/>
              <a:buNone/>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43</a:t>
            </a:fld>
            <a:endParaRPr lang="de-D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baseline="0" dirty="0" smtClean="0"/>
              <a:t>Nutzen:</a:t>
            </a:r>
          </a:p>
          <a:p>
            <a:r>
              <a:rPr lang="de-DE" baseline="0" dirty="0" smtClean="0"/>
              <a:t>Beispiel mit Sprachausgabe-Skripten</a:t>
            </a:r>
          </a:p>
          <a:p>
            <a:endParaRPr lang="de-DE" baseline="0" dirty="0" smtClean="0"/>
          </a:p>
          <a:p>
            <a:r>
              <a:rPr lang="de-DE" dirty="0" smtClean="0"/>
              <a:t>Ansprechen</a:t>
            </a:r>
            <a:r>
              <a:rPr lang="de-DE" baseline="0" dirty="0" smtClean="0"/>
              <a:t> anderer Geräte:</a:t>
            </a:r>
            <a:endParaRPr lang="de-DE" dirty="0" smtClean="0"/>
          </a:p>
          <a:p>
            <a:pPr>
              <a:buFont typeface="Arial" pitchFamily="34" charset="0"/>
              <a:buChar char="•"/>
            </a:pPr>
            <a:r>
              <a:rPr lang="de-DE" dirty="0" smtClean="0"/>
              <a:t> Steuerung anderer Geräte</a:t>
            </a:r>
            <a:r>
              <a:rPr lang="de-DE" baseline="0" dirty="0" smtClean="0"/>
              <a:t> (</a:t>
            </a:r>
            <a:r>
              <a:rPr lang="de-DE" baseline="0" dirty="0" err="1" smtClean="0"/>
              <a:t>Vuzix</a:t>
            </a:r>
            <a:r>
              <a:rPr lang="de-DE" baseline="0" dirty="0" smtClean="0"/>
              <a:t>, Desktop-PC, Smartphone)</a:t>
            </a:r>
          </a:p>
          <a:p>
            <a:pPr>
              <a:buFont typeface="Arial" pitchFamily="34" charset="0"/>
              <a:buChar char="•"/>
            </a:pPr>
            <a:r>
              <a:rPr lang="de-DE" dirty="0" err="1" smtClean="0"/>
              <a:t>Android-App</a:t>
            </a:r>
            <a:r>
              <a:rPr lang="de-DE" dirty="0" smtClean="0"/>
              <a:t> für </a:t>
            </a:r>
            <a:r>
              <a:rPr lang="de-DE" dirty="0" err="1" smtClean="0"/>
              <a:t>Wearable</a:t>
            </a:r>
            <a:r>
              <a:rPr lang="de-DE" dirty="0" smtClean="0"/>
              <a:t> umschreiben, damit sie auf</a:t>
            </a:r>
            <a:r>
              <a:rPr lang="de-DE" baseline="0" dirty="0" smtClean="0"/>
              <a:t> anderen Gerät </a:t>
            </a:r>
            <a:r>
              <a:rPr lang="de-DE" baseline="0" dirty="0" err="1" smtClean="0"/>
              <a:t>äuft</a:t>
            </a:r>
            <a:endParaRPr lang="de-DE" dirty="0" smtClean="0"/>
          </a:p>
          <a:p>
            <a:endParaRPr lang="de-DE" baseline="0" dirty="0" smtClean="0"/>
          </a:p>
          <a:p>
            <a:r>
              <a:rPr lang="de-DE" baseline="0" dirty="0" smtClean="0"/>
              <a:t>Editieren von Skripten ermöglichen</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Eigene Skript-Applikation schreiben</a:t>
            </a:r>
          </a:p>
          <a:p>
            <a:pPr>
              <a:buFont typeface="Arial" pitchFamily="34" charset="0"/>
              <a:buNone/>
            </a:pPr>
            <a:endParaRPr lang="de-DE" dirty="0" smtClean="0"/>
          </a:p>
          <a:p>
            <a:pPr>
              <a:buFont typeface="Arial" pitchFamily="34" charset="0"/>
              <a:buChar char="•"/>
            </a:pP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44</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6</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dirty="0" smtClean="0"/>
              <a:t>F – 10.1 – MYO</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In der Anwendung kann eine Verbindung mit einem MYO aufgebaut werden. </a:t>
            </a:r>
          </a:p>
          <a:p>
            <a:pPr lvl="0"/>
            <a:endParaRPr lang="de-DE" dirty="0" smtClean="0"/>
          </a:p>
          <a:p>
            <a:pPr lvl="0"/>
            <a:r>
              <a:rPr lang="de-DE" dirty="0" smtClean="0"/>
              <a:t>F – 10.2 – GUI-Design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Zum Verwalten der Skripte und </a:t>
            </a:r>
            <a:r>
              <a:rPr lang="de-DE" sz="1200" kern="1200" baseline="0" dirty="0" err="1" smtClean="0">
                <a:solidFill>
                  <a:schemeClr val="tx1"/>
                </a:solidFill>
                <a:latin typeface="+mn-lt"/>
                <a:ea typeface="+mn-ea"/>
                <a:cs typeface="+mn-cs"/>
              </a:rPr>
              <a:t>Gestenfolgen</a:t>
            </a:r>
            <a:r>
              <a:rPr lang="de-DE" sz="1200" kern="1200" baseline="0" dirty="0" smtClean="0">
                <a:solidFill>
                  <a:schemeClr val="tx1"/>
                </a:solidFill>
                <a:latin typeface="+mn-lt"/>
                <a:ea typeface="+mn-ea"/>
                <a:cs typeface="+mn-cs"/>
              </a:rPr>
              <a:t> stellt die Anwendung ein GUI zur Verfügung. Sobald Skripte und </a:t>
            </a:r>
            <a:r>
              <a:rPr lang="de-DE" sz="1200" kern="1200" baseline="0" dirty="0" err="1" smtClean="0">
                <a:solidFill>
                  <a:schemeClr val="tx1"/>
                </a:solidFill>
                <a:latin typeface="+mn-lt"/>
                <a:ea typeface="+mn-ea"/>
                <a:cs typeface="+mn-cs"/>
              </a:rPr>
              <a:t>Gestenfolgen</a:t>
            </a:r>
            <a:r>
              <a:rPr lang="de-DE" sz="1200" kern="1200" baseline="0" dirty="0" smtClean="0">
                <a:solidFill>
                  <a:schemeClr val="tx1"/>
                </a:solidFill>
                <a:latin typeface="+mn-lt"/>
                <a:ea typeface="+mn-ea"/>
                <a:cs typeface="+mn-cs"/>
              </a:rPr>
              <a:t> konfiguriert sind können diese ausgeführt werden während die Anwendung ohne GUI im Hintergrund aktiv ist. </a:t>
            </a:r>
          </a:p>
          <a:p>
            <a:pPr lvl="0"/>
            <a:endParaRPr lang="de-DE" dirty="0" smtClean="0"/>
          </a:p>
          <a:p>
            <a:pPr lvl="0"/>
            <a:endParaRPr lang="de-DE" dirty="0" smtClean="0"/>
          </a:p>
          <a:p>
            <a:pPr lvl="0"/>
            <a:r>
              <a:rPr lang="de-DE" dirty="0" smtClean="0"/>
              <a:t>F – 10.3 – Verwendete Gesten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Das MYO erkennt standardmäßig 5 verschiedene Gesten. Diese sind: </a:t>
            </a:r>
          </a:p>
          <a:p>
            <a:r>
              <a:rPr lang="de-DE" sz="1200" kern="1200" baseline="0" dirty="0" smtClean="0">
                <a:solidFill>
                  <a:schemeClr val="tx1"/>
                </a:solidFill>
                <a:latin typeface="+mn-lt"/>
                <a:ea typeface="+mn-ea"/>
                <a:cs typeface="+mn-cs"/>
              </a:rPr>
              <a:t> Fist </a:t>
            </a:r>
          </a:p>
          <a:p>
            <a:r>
              <a:rPr lang="de-DE" sz="1200" kern="1200" baseline="0" dirty="0" smtClean="0">
                <a:solidFill>
                  <a:schemeClr val="tx1"/>
                </a:solidFill>
                <a:latin typeface="+mn-lt"/>
                <a:ea typeface="+mn-ea"/>
                <a:cs typeface="+mn-cs"/>
              </a:rPr>
              <a:t> Wave </a:t>
            </a:r>
            <a:r>
              <a:rPr lang="de-DE" sz="1200" kern="1200" baseline="0" dirty="0" err="1" smtClean="0">
                <a:solidFill>
                  <a:schemeClr val="tx1"/>
                </a:solidFill>
                <a:latin typeface="+mn-lt"/>
                <a:ea typeface="+mn-ea"/>
                <a:cs typeface="+mn-cs"/>
              </a:rPr>
              <a:t>Right</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Wave </a:t>
            </a:r>
            <a:r>
              <a:rPr lang="de-DE" sz="1200" kern="1200" baseline="0" dirty="0" err="1" smtClean="0">
                <a:solidFill>
                  <a:schemeClr val="tx1"/>
                </a:solidFill>
                <a:latin typeface="+mn-lt"/>
                <a:ea typeface="+mn-ea"/>
                <a:cs typeface="+mn-cs"/>
              </a:rPr>
              <a:t>Left</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Fingers </a:t>
            </a:r>
            <a:r>
              <a:rPr lang="de-DE" sz="1200" kern="1200" baseline="0" dirty="0" err="1" smtClean="0">
                <a:solidFill>
                  <a:schemeClr val="tx1"/>
                </a:solidFill>
                <a:latin typeface="+mn-lt"/>
                <a:ea typeface="+mn-ea"/>
                <a:cs typeface="+mn-cs"/>
              </a:rPr>
              <a:t>Spread</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 Double </a:t>
            </a:r>
            <a:r>
              <a:rPr lang="de-DE" sz="1200" kern="1200" baseline="0" dirty="0" err="1" smtClean="0">
                <a:solidFill>
                  <a:schemeClr val="tx1"/>
                </a:solidFill>
                <a:latin typeface="+mn-lt"/>
                <a:ea typeface="+mn-ea"/>
                <a:cs typeface="+mn-cs"/>
              </a:rPr>
              <a:t>Tap</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 Die Anwendung kann höchstens mit diesen Gesten umgehen. </a:t>
            </a:r>
          </a:p>
          <a:p>
            <a:pPr lvl="0"/>
            <a:endParaRPr lang="de-DE" dirty="0" smtClean="0"/>
          </a:p>
          <a:p>
            <a:pPr lvl="0"/>
            <a:r>
              <a:rPr lang="de-DE" dirty="0" smtClean="0"/>
              <a:t>F – 10.4 – </a:t>
            </a:r>
            <a:r>
              <a:rPr lang="de-DE" dirty="0" err="1" smtClean="0"/>
              <a:t>Gestenfolgen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kann mit dem MYO ausgeführte Gesten erkennen, aufnehmen und abspeichern. </a:t>
            </a:r>
          </a:p>
          <a:p>
            <a:r>
              <a:rPr lang="de-DE" sz="1200" kern="1200" baseline="0" dirty="0" smtClean="0">
                <a:solidFill>
                  <a:schemeClr val="tx1"/>
                </a:solidFill>
                <a:latin typeface="+mn-lt"/>
                <a:ea typeface="+mn-ea"/>
                <a:cs typeface="+mn-cs"/>
              </a:rPr>
              <a:t> Weiterhin können gespeicherte Gesten ausgeführt werden. Eine erfolgreiche Ausführung einer Geste hat eine Ausführung des ihr zugeordneten Skriptes zur Folge. </a:t>
            </a:r>
          </a:p>
          <a:p>
            <a:r>
              <a:rPr lang="de-DE" sz="1200" kern="1200" baseline="0" dirty="0" smtClean="0">
                <a:solidFill>
                  <a:schemeClr val="tx1"/>
                </a:solidFill>
                <a:latin typeface="+mn-lt"/>
                <a:ea typeface="+mn-ea"/>
                <a:cs typeface="+mn-cs"/>
              </a:rPr>
              <a:t> Verwaltung von Gesten: Aufnehmen, Speichern, Löschen, Skript/Aktion zuordnen </a:t>
            </a:r>
          </a:p>
          <a:p>
            <a:pPr lvl="0"/>
            <a:endParaRPr lang="de-DE" dirty="0" smtClean="0"/>
          </a:p>
          <a:p>
            <a:pPr lvl="0"/>
            <a:r>
              <a:rPr lang="de-DE" dirty="0" smtClean="0"/>
              <a:t>F – 10.5 – Aufnahme/Ausführung von </a:t>
            </a:r>
            <a:r>
              <a:rPr lang="de-DE" dirty="0" err="1" smtClean="0"/>
              <a:t>Gestenkombinationen</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Zur Aufnahme neuer Gesten werden die vorhanden Gesten mit den Positionsdaten des MYOs zu neuen Gesten kombiniert. (Abbildung 6) </a:t>
            </a:r>
          </a:p>
          <a:p>
            <a:r>
              <a:rPr lang="de-DE" sz="1200" kern="1200" baseline="0" dirty="0" smtClean="0">
                <a:solidFill>
                  <a:schemeClr val="tx1"/>
                </a:solidFill>
                <a:latin typeface="+mn-lt"/>
                <a:ea typeface="+mn-ea"/>
                <a:cs typeface="+mn-cs"/>
              </a:rPr>
              <a:t> Eine </a:t>
            </a:r>
            <a:r>
              <a:rPr lang="de-DE" sz="1200" kern="1200" baseline="0" dirty="0" err="1" smtClean="0">
                <a:solidFill>
                  <a:schemeClr val="tx1"/>
                </a:solidFill>
                <a:latin typeface="+mn-lt"/>
                <a:ea typeface="+mn-ea"/>
                <a:cs typeface="+mn-cs"/>
              </a:rPr>
              <a:t>Gestenkombination</a:t>
            </a:r>
            <a:r>
              <a:rPr lang="de-DE" sz="1200" kern="1200" baseline="0" dirty="0" smtClean="0">
                <a:solidFill>
                  <a:schemeClr val="tx1"/>
                </a:solidFill>
                <a:latin typeface="+mn-lt"/>
                <a:ea typeface="+mn-ea"/>
                <a:cs typeface="+mn-cs"/>
              </a:rPr>
              <a:t> beginnt mit einer </a:t>
            </a:r>
            <a:r>
              <a:rPr lang="de-DE" sz="1200" kern="1200" baseline="0" dirty="0" err="1" smtClean="0">
                <a:solidFill>
                  <a:schemeClr val="tx1"/>
                </a:solidFill>
                <a:latin typeface="+mn-lt"/>
                <a:ea typeface="+mn-ea"/>
                <a:cs typeface="+mn-cs"/>
              </a:rPr>
              <a:t>Unlock</a:t>
            </a:r>
            <a:r>
              <a:rPr lang="de-DE" sz="1200" kern="1200" baseline="0" dirty="0" smtClean="0">
                <a:solidFill>
                  <a:schemeClr val="tx1"/>
                </a:solidFill>
                <a:latin typeface="+mn-lt"/>
                <a:ea typeface="+mn-ea"/>
                <a:cs typeface="+mn-cs"/>
              </a:rPr>
              <a:t>-Geste, welche die aktuelle Position des MYOs als Ausgangsstellung setzt. Darauf folgt eine Anzahl von Gesten, wobei jede Geste in einem bestimmten Winkel ausgeführt wird. Der Winkel drückt die aktuelle Drehung des MYOs relativ zur Ausgangsstellung aus. </a:t>
            </a:r>
          </a:p>
          <a:p>
            <a:r>
              <a:rPr lang="de-DE" sz="1200" kern="1200" baseline="0" dirty="0" smtClean="0">
                <a:solidFill>
                  <a:schemeClr val="tx1"/>
                </a:solidFill>
                <a:latin typeface="+mn-lt"/>
                <a:ea typeface="+mn-ea"/>
                <a:cs typeface="+mn-cs"/>
              </a:rPr>
              <a:t> Die Anzahl der möglichen Positionen ist dabei auf neun beschränkt, diese sind: </a:t>
            </a:r>
          </a:p>
          <a:p>
            <a:r>
              <a:rPr lang="de-DE" sz="1200" kern="1200" baseline="0" dirty="0" smtClean="0">
                <a:solidFill>
                  <a:schemeClr val="tx1"/>
                </a:solidFill>
                <a:latin typeface="+mn-lt"/>
                <a:ea typeface="+mn-ea"/>
                <a:cs typeface="+mn-cs"/>
              </a:rPr>
              <a:t>o links </a:t>
            </a:r>
          </a:p>
          <a:p>
            <a:r>
              <a:rPr lang="de-DE" sz="1200" kern="1200" baseline="0" dirty="0" smtClean="0">
                <a:solidFill>
                  <a:schemeClr val="tx1"/>
                </a:solidFill>
                <a:latin typeface="+mn-lt"/>
                <a:ea typeface="+mn-ea"/>
                <a:cs typeface="+mn-cs"/>
              </a:rPr>
              <a:t>o rechts </a:t>
            </a:r>
          </a:p>
          <a:p>
            <a:r>
              <a:rPr lang="de-DE" sz="1200" kern="1200" baseline="0" dirty="0" smtClean="0">
                <a:solidFill>
                  <a:schemeClr val="tx1"/>
                </a:solidFill>
                <a:latin typeface="+mn-lt"/>
                <a:ea typeface="+mn-ea"/>
                <a:cs typeface="+mn-cs"/>
              </a:rPr>
              <a:t>o oben </a:t>
            </a:r>
          </a:p>
          <a:p>
            <a:r>
              <a:rPr lang="de-DE" sz="1200" kern="1200" baseline="0" dirty="0" smtClean="0">
                <a:solidFill>
                  <a:schemeClr val="tx1"/>
                </a:solidFill>
                <a:latin typeface="+mn-lt"/>
                <a:ea typeface="+mn-ea"/>
                <a:cs typeface="+mn-cs"/>
              </a:rPr>
              <a:t>o unten </a:t>
            </a:r>
          </a:p>
          <a:p>
            <a:r>
              <a:rPr lang="de-DE" sz="1200" kern="1200" baseline="0" dirty="0" smtClean="0">
                <a:solidFill>
                  <a:schemeClr val="tx1"/>
                </a:solidFill>
                <a:latin typeface="+mn-lt"/>
                <a:ea typeface="+mn-ea"/>
                <a:cs typeface="+mn-cs"/>
              </a:rPr>
              <a:t>o linksoben </a:t>
            </a:r>
          </a:p>
          <a:p>
            <a:r>
              <a:rPr lang="de-DE" sz="1200" kern="1200" baseline="0" dirty="0" smtClean="0">
                <a:solidFill>
                  <a:schemeClr val="tx1"/>
                </a:solidFill>
                <a:latin typeface="+mn-lt"/>
                <a:ea typeface="+mn-ea"/>
                <a:cs typeface="+mn-cs"/>
              </a:rPr>
              <a:t>o rechtsoben </a:t>
            </a:r>
          </a:p>
          <a:p>
            <a:r>
              <a:rPr lang="de-DE" sz="1200" kern="1200" baseline="0" dirty="0" smtClean="0">
                <a:solidFill>
                  <a:schemeClr val="tx1"/>
                </a:solidFill>
                <a:latin typeface="+mn-lt"/>
                <a:ea typeface="+mn-ea"/>
                <a:cs typeface="+mn-cs"/>
              </a:rPr>
              <a:t>o </a:t>
            </a:r>
            <a:r>
              <a:rPr lang="de-DE" sz="1200" kern="1200" baseline="0" dirty="0" err="1" smtClean="0">
                <a:solidFill>
                  <a:schemeClr val="tx1"/>
                </a:solidFill>
                <a:latin typeface="+mn-lt"/>
                <a:ea typeface="+mn-ea"/>
                <a:cs typeface="+mn-cs"/>
              </a:rPr>
              <a:t>linksunten</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o </a:t>
            </a:r>
            <a:r>
              <a:rPr lang="de-DE" sz="1200" kern="1200" baseline="0" dirty="0" err="1" smtClean="0">
                <a:solidFill>
                  <a:schemeClr val="tx1"/>
                </a:solidFill>
                <a:latin typeface="+mn-lt"/>
                <a:ea typeface="+mn-ea"/>
                <a:cs typeface="+mn-cs"/>
              </a:rPr>
              <a:t>rechtsunten</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o Ausgangsstellung </a:t>
            </a:r>
          </a:p>
          <a:p>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 Die einzelnen Punkte können dabei innerhalb einer Kombination mehrfach genutzt werden. </a:t>
            </a:r>
          </a:p>
          <a:p>
            <a:r>
              <a:rPr lang="de-DE" sz="1200" kern="1200" baseline="0" dirty="0" smtClean="0">
                <a:solidFill>
                  <a:schemeClr val="tx1"/>
                </a:solidFill>
                <a:latin typeface="+mn-lt"/>
                <a:ea typeface="+mn-ea"/>
                <a:cs typeface="+mn-cs"/>
              </a:rPr>
              <a:t> Der Nutzer kann eine Liste aller gespeicherten </a:t>
            </a:r>
            <a:r>
              <a:rPr lang="de-DE" sz="1200" kern="1200" baseline="0" dirty="0" err="1" smtClean="0">
                <a:solidFill>
                  <a:schemeClr val="tx1"/>
                </a:solidFill>
                <a:latin typeface="+mn-lt"/>
                <a:ea typeface="+mn-ea"/>
                <a:cs typeface="+mn-cs"/>
              </a:rPr>
              <a:t>Gestenkombination</a:t>
            </a:r>
            <a:r>
              <a:rPr lang="de-DE" sz="1200" kern="1200" baseline="0" dirty="0" smtClean="0">
                <a:solidFill>
                  <a:schemeClr val="tx1"/>
                </a:solidFill>
                <a:latin typeface="+mn-lt"/>
                <a:ea typeface="+mn-ea"/>
                <a:cs typeface="+mn-cs"/>
              </a:rPr>
              <a:t> aufrufen, aus der er sich zu jeder jeweils die Abfolge der Gesten anzeigen lassen kann </a:t>
            </a:r>
          </a:p>
          <a:p>
            <a:pPr lvl="0"/>
            <a:endParaRPr lang="de-DE" dirty="0" smtClean="0"/>
          </a:p>
          <a:p>
            <a:pPr lvl="0"/>
            <a:r>
              <a:rPr lang="de-DE" dirty="0" smtClean="0"/>
              <a:t>F – 10.6 – Skripte</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verwaltet verschiedene Skripte der Sprache “Python”. Der Nutzer hat die Möglichkeit sich diese in einer Liste anzeigen zu lassen und dann ein einzelnes Skript zu löschen oder ihm eine eingespeicherte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zuzuordnen. </a:t>
            </a:r>
          </a:p>
          <a:p>
            <a:r>
              <a:rPr lang="de-DE" sz="1200" kern="1200" baseline="0" dirty="0" smtClean="0">
                <a:solidFill>
                  <a:schemeClr val="tx1"/>
                </a:solidFill>
                <a:latin typeface="+mn-lt"/>
                <a:ea typeface="+mn-ea"/>
                <a:cs typeface="+mn-cs"/>
              </a:rPr>
              <a:t> Führt der Nutzer nun die zugeordnete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erneut aus, so wird das Skript gestartet. </a:t>
            </a:r>
          </a:p>
          <a:p>
            <a:pPr lvl="0"/>
            <a:endParaRPr lang="de-DE" sz="2400" dirty="0" smtClean="0"/>
          </a:p>
        </p:txBody>
      </p:sp>
      <p:sp>
        <p:nvSpPr>
          <p:cNvPr id="4" name="Foliennummernplatzhalter 3"/>
          <p:cNvSpPr>
            <a:spLocks noGrp="1"/>
          </p:cNvSpPr>
          <p:nvPr>
            <p:ph type="sldNum" sz="quarter" idx="10"/>
          </p:nvPr>
        </p:nvSpPr>
        <p:spPr/>
        <p:txBody>
          <a:bodyPr/>
          <a:lstStyle/>
          <a:p>
            <a:fld id="{39EFF3D1-F174-4ABD-9F93-9D757962BE52}" type="slidenum">
              <a:rPr lang="de-DE" smtClean="0"/>
              <a:pPr/>
              <a:t>7</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sz="2400" dirty="0" smtClean="0"/>
              <a:t>F – 20.1 – </a:t>
            </a:r>
            <a:r>
              <a:rPr lang="de-DE" sz="2400" dirty="0" err="1" smtClean="0"/>
              <a:t>Vuzix</a:t>
            </a:r>
            <a:r>
              <a:rPr lang="de-DE" sz="2400" dirty="0" smtClean="0"/>
              <a:t> </a:t>
            </a:r>
          </a:p>
          <a:p>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ermöglicht auch das Ausführen von Skripten auf einer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a:t>
            </a:r>
          </a:p>
          <a:p>
            <a:r>
              <a:rPr lang="de-DE" sz="1200" kern="1200" baseline="0" dirty="0" smtClean="0">
                <a:solidFill>
                  <a:schemeClr val="tx1"/>
                </a:solidFill>
                <a:latin typeface="+mn-lt"/>
                <a:ea typeface="+mn-ea"/>
                <a:cs typeface="+mn-cs"/>
              </a:rPr>
              <a:t>Hierzu wird eine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auf der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installiert, die über Bluetooth mit der laufenden Smartphone-Anwendung kommuniziert. </a:t>
            </a:r>
          </a:p>
          <a:p>
            <a:pPr lvl="0"/>
            <a:endParaRPr lang="de-DE" sz="2400" dirty="0" smtClean="0"/>
          </a:p>
          <a:p>
            <a:r>
              <a:rPr lang="de-DE" sz="2400" dirty="0" smtClean="0"/>
              <a:t>F – 20.1 – Smartphone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t>
            </a:r>
            <a:r>
              <a:rPr lang="de-DE" sz="1200" kern="1200" baseline="0" dirty="0" err="1" smtClean="0">
                <a:solidFill>
                  <a:schemeClr val="tx1"/>
                </a:solidFill>
                <a:latin typeface="+mn-lt"/>
                <a:ea typeface="+mn-ea"/>
                <a:cs typeface="+mn-cs"/>
              </a:rPr>
              <a:t>Gestenerkennung</a:t>
            </a:r>
            <a:r>
              <a:rPr lang="de-DE" sz="1200" kern="1200" baseline="0" dirty="0" smtClean="0">
                <a:solidFill>
                  <a:schemeClr val="tx1"/>
                </a:solidFill>
                <a:latin typeface="+mn-lt"/>
                <a:ea typeface="+mn-ea"/>
                <a:cs typeface="+mn-cs"/>
              </a:rPr>
              <a:t> und Konfiguration erfolgt auf der Smartphone-</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jedoch werden die Skripte auf der </a:t>
            </a:r>
            <a:r>
              <a:rPr lang="de-DE" sz="1200" kern="1200" baseline="0" dirty="0" err="1" smtClean="0">
                <a:solidFill>
                  <a:schemeClr val="tx1"/>
                </a:solidFill>
                <a:latin typeface="+mn-lt"/>
                <a:ea typeface="+mn-ea"/>
                <a:cs typeface="+mn-cs"/>
              </a:rPr>
              <a:t>Vuzix</a:t>
            </a:r>
            <a:r>
              <a:rPr lang="de-DE" sz="1200" kern="1200" baseline="0" dirty="0" smtClean="0">
                <a:solidFill>
                  <a:schemeClr val="tx1"/>
                </a:solidFill>
                <a:latin typeface="+mn-lt"/>
                <a:ea typeface="+mn-ea"/>
                <a:cs typeface="+mn-cs"/>
              </a:rPr>
              <a:t> ausgeführt.</a:t>
            </a:r>
            <a:endParaRPr lang="de-DE" sz="2400"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8</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lvl="0"/>
            <a:r>
              <a:rPr lang="de-DE" dirty="0" smtClean="0"/>
              <a:t>N – 10.1 - Reaktionszeit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startet das einer </a:t>
            </a:r>
            <a:r>
              <a:rPr lang="de-DE" sz="1200" kern="1200" baseline="0" dirty="0" err="1" smtClean="0">
                <a:solidFill>
                  <a:schemeClr val="tx1"/>
                </a:solidFill>
                <a:latin typeface="+mn-lt"/>
                <a:ea typeface="+mn-ea"/>
                <a:cs typeface="+mn-cs"/>
              </a:rPr>
              <a:t>Gestenfolge</a:t>
            </a:r>
            <a:r>
              <a:rPr lang="de-DE" sz="1200" kern="1200" baseline="0" dirty="0" smtClean="0">
                <a:solidFill>
                  <a:schemeClr val="tx1"/>
                </a:solidFill>
                <a:latin typeface="+mn-lt"/>
                <a:ea typeface="+mn-ea"/>
                <a:cs typeface="+mn-cs"/>
              </a:rPr>
              <a:t> zugeordnete Skript in weniger als einer Sekunde, nachdem die Geste vollständig ausgeführt wurde. </a:t>
            </a:r>
          </a:p>
          <a:p>
            <a:pPr lvl="0"/>
            <a:endParaRPr lang="de-DE" dirty="0" smtClean="0"/>
          </a:p>
          <a:p>
            <a:pPr lvl="0"/>
            <a:r>
              <a:rPr lang="de-DE" dirty="0" smtClean="0"/>
              <a:t>N – 20.1 – Installation Smartphone-Anwendung</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lässt sich wie eine gewöhnliche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manuell installieren und ist nicht über einen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-Store erreichbar. </a:t>
            </a:r>
          </a:p>
          <a:p>
            <a:pPr lvl="0"/>
            <a:endParaRPr lang="de-DE" dirty="0" smtClean="0"/>
          </a:p>
          <a:p>
            <a:r>
              <a:rPr lang="de-DE" dirty="0" smtClean="0"/>
              <a:t>N – 20.1 – Installation </a:t>
            </a:r>
            <a:r>
              <a:rPr lang="de-DE" dirty="0" err="1" smtClean="0"/>
              <a:t>Vuzix</a:t>
            </a:r>
            <a:r>
              <a:rPr lang="de-DE" dirty="0" smtClean="0"/>
              <a:t>- Anwendung </a:t>
            </a:r>
            <a:endParaRPr lang="de-DE" sz="1200" kern="1200" baseline="0" dirty="0" smtClean="0">
              <a:solidFill>
                <a:schemeClr val="tx1"/>
              </a:solidFill>
              <a:latin typeface="+mn-lt"/>
              <a:ea typeface="+mn-ea"/>
              <a:cs typeface="+mn-cs"/>
            </a:endParaRPr>
          </a:p>
          <a:p>
            <a:r>
              <a:rPr lang="de-DE" sz="1200" kern="1200" baseline="0" dirty="0" smtClean="0">
                <a:solidFill>
                  <a:schemeClr val="tx1"/>
                </a:solidFill>
                <a:latin typeface="+mn-lt"/>
                <a:ea typeface="+mn-ea"/>
                <a:cs typeface="+mn-cs"/>
              </a:rPr>
              <a:t>Die Anwendung lässt sich wie eine gewöhnliche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 manuell installieren und ist nicht über einen </a:t>
            </a:r>
            <a:r>
              <a:rPr lang="de-DE" sz="1200" kern="1200" baseline="0" dirty="0" err="1" smtClean="0">
                <a:solidFill>
                  <a:schemeClr val="tx1"/>
                </a:solidFill>
                <a:latin typeface="+mn-lt"/>
                <a:ea typeface="+mn-ea"/>
                <a:cs typeface="+mn-cs"/>
              </a:rPr>
              <a:t>App</a:t>
            </a:r>
            <a:r>
              <a:rPr lang="de-DE" sz="1200" kern="1200" baseline="0" dirty="0" smtClean="0">
                <a:solidFill>
                  <a:schemeClr val="tx1"/>
                </a:solidFill>
                <a:latin typeface="+mn-lt"/>
                <a:ea typeface="+mn-ea"/>
                <a:cs typeface="+mn-cs"/>
              </a:rPr>
              <a:t>-Store erreichbar. </a:t>
            </a:r>
          </a:p>
          <a:p>
            <a:pPr lvl="0"/>
            <a:endParaRPr lang="de-DE" dirty="0" smtClean="0"/>
          </a:p>
          <a:p>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9</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Fazit über</a:t>
            </a:r>
            <a:r>
              <a:rPr lang="de-DE" baseline="0" dirty="0" smtClean="0"/>
              <a:t> das Vorgehensmodell</a:t>
            </a:r>
            <a:r>
              <a:rPr lang="de-DE" dirty="0" smtClean="0"/>
              <a:t> </a:t>
            </a:r>
            <a:r>
              <a:rPr lang="de-DE" dirty="0" err="1" smtClean="0"/>
              <a:t>Scrum</a:t>
            </a:r>
            <a:r>
              <a:rPr lang="de-DE" dirty="0" smtClean="0"/>
              <a:t>:</a:t>
            </a:r>
          </a:p>
          <a:p>
            <a:r>
              <a:rPr lang="de-DE" dirty="0" smtClean="0"/>
              <a:t>Team-Organisation</a:t>
            </a:r>
          </a:p>
          <a:p>
            <a:r>
              <a:rPr lang="de-DE" dirty="0" smtClean="0"/>
              <a:t>Zeitplanung</a:t>
            </a:r>
          </a:p>
          <a:p>
            <a:r>
              <a:rPr lang="de-DE" dirty="0" smtClean="0"/>
              <a:t>Aufgabenverteilung</a:t>
            </a:r>
          </a:p>
          <a:p>
            <a:r>
              <a:rPr lang="de-DE" dirty="0" smtClean="0"/>
              <a:t>Aufgabenplanung</a:t>
            </a:r>
          </a:p>
          <a:p>
            <a:r>
              <a:rPr lang="de-DE" dirty="0" smtClean="0"/>
              <a:t>Anpassung des</a:t>
            </a:r>
            <a:r>
              <a:rPr lang="de-DE" baseline="0" dirty="0" smtClean="0"/>
              <a:t> Modells </a:t>
            </a:r>
            <a:r>
              <a:rPr lang="de-DE" dirty="0" smtClean="0"/>
              <a:t>hinsichtlich der Planung: Research</a:t>
            </a:r>
            <a:endParaRPr lang="de-DE" dirty="0"/>
          </a:p>
        </p:txBody>
      </p:sp>
      <p:sp>
        <p:nvSpPr>
          <p:cNvPr id="4" name="Foliennummernplatzhalter 3"/>
          <p:cNvSpPr>
            <a:spLocks noGrp="1"/>
          </p:cNvSpPr>
          <p:nvPr>
            <p:ph type="sldNum" sz="quarter" idx="10"/>
          </p:nvPr>
        </p:nvSpPr>
        <p:spPr/>
        <p:txBody>
          <a:bodyPr/>
          <a:lstStyle/>
          <a:p>
            <a:fld id="{39EFF3D1-F174-4ABD-9F93-9D757962BE52}" type="slidenum">
              <a:rPr lang="de-DE" smtClean="0"/>
              <a:pPr/>
              <a:t>10</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winkliges Dreieck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el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17" name="Untertitel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de-DE" smtClean="0"/>
              <a:t>Formatvorlage des Untertitelmasters durch Klicken bearbeiten</a:t>
            </a:r>
            <a:endParaRPr kumimoji="0" lang="en-US"/>
          </a:p>
        </p:txBody>
      </p:sp>
      <p:grpSp>
        <p:nvGrpSpPr>
          <p:cNvPr id="2" name="Gruppieren 1"/>
          <p:cNvGrpSpPr/>
          <p:nvPr/>
        </p:nvGrpSpPr>
        <p:grpSpPr>
          <a:xfrm>
            <a:off x="-3765" y="4953000"/>
            <a:ext cx="9147765" cy="1912088"/>
            <a:chOff x="-3765" y="4832896"/>
            <a:chExt cx="9147765" cy="2032192"/>
          </a:xfrm>
        </p:grpSpPr>
        <p:sp>
          <p:nvSpPr>
            <p:cNvPr id="7" name="Freihand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ihand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ihand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Gerade Verbindung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umsplatzhalter 29"/>
          <p:cNvSpPr>
            <a:spLocks noGrp="1"/>
          </p:cNvSpPr>
          <p:nvPr>
            <p:ph type="dt" sz="half" idx="10"/>
          </p:nvPr>
        </p:nvSpPr>
        <p:spPr/>
        <p:txBody>
          <a:bodyPr/>
          <a:lstStyle>
            <a:lvl1pPr>
              <a:defRPr>
                <a:solidFill>
                  <a:srgbClr val="FFFFFF"/>
                </a:solidFill>
              </a:defRPr>
            </a:lvl1pPr>
            <a:extLst/>
          </a:lstStyle>
          <a:p>
            <a:fld id="{4E421A18-FB3A-4F5D-AE98-7DD100F737E6}" type="datetime1">
              <a:rPr lang="de-DE" smtClean="0"/>
              <a:pPr/>
              <a:t>27.04.2015</a:t>
            </a:fld>
            <a:endParaRPr lang="de-DE"/>
          </a:p>
        </p:txBody>
      </p:sp>
      <p:sp>
        <p:nvSpPr>
          <p:cNvPr id="19" name="Fußzeilenplatzhalter 18"/>
          <p:cNvSpPr>
            <a:spLocks noGrp="1"/>
          </p:cNvSpPr>
          <p:nvPr>
            <p:ph type="ftr" sz="quarter" idx="11"/>
          </p:nvPr>
        </p:nvSpPr>
        <p:spPr/>
        <p:txBody>
          <a:bodyPr/>
          <a:lstStyle>
            <a:lvl1pPr>
              <a:defRPr>
                <a:solidFill>
                  <a:schemeClr val="accent1">
                    <a:tint val="20000"/>
                  </a:schemeClr>
                </a:solidFill>
              </a:defRPr>
            </a:lvl1pPr>
            <a:extLst/>
          </a:lstStyle>
          <a:p>
            <a:r>
              <a:rPr lang="de-DE" smtClean="0"/>
              <a:t>Team MYO</a:t>
            </a:r>
            <a:endParaRPr lang="de-DE"/>
          </a:p>
        </p:txBody>
      </p:sp>
      <p:sp>
        <p:nvSpPr>
          <p:cNvPr id="27" name="Foliennummernplatzhalter 26"/>
          <p:cNvSpPr>
            <a:spLocks noGrp="1"/>
          </p:cNvSpPr>
          <p:nvPr>
            <p:ph type="sldNum" sz="quarter" idx="12"/>
          </p:nvPr>
        </p:nvSpPr>
        <p:spPr/>
        <p:txBody>
          <a:bodyPr/>
          <a:lstStyle>
            <a:lvl1pPr>
              <a:defRPr>
                <a:solidFill>
                  <a:srgbClr val="FFFFFF"/>
                </a:solidFill>
              </a:defRPr>
            </a:lvl1pPr>
            <a:extLst/>
          </a:lstStyle>
          <a:p>
            <a:fld id="{120EF9E2-CDD8-4DD1-8DDF-0ABDD6EF1E74}"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1481329"/>
            <a:ext cx="8229600" cy="4386071"/>
          </a:xfrm>
        </p:spPr>
        <p:txBody>
          <a:bodyPr vert="eaVert"/>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203ACE0A-CC42-4236-A7AB-761E31127473}"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44013" y="274640"/>
            <a:ext cx="1777470" cy="5592761"/>
          </a:xfrm>
        </p:spPr>
        <p:txBody>
          <a:bodyPr vert="eaVert"/>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274641"/>
            <a:ext cx="6324600" cy="5592760"/>
          </a:xfrm>
        </p:spPr>
        <p:txBody>
          <a:bodyPr vert="eaVert"/>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FB4C8634-5DB0-4282-892B-32E9C8530BA0}"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extLst/>
          </a:lstStyle>
          <a:p>
            <a:fld id="{E24CF7B5-0F18-42C0-A13F-3CA50C98FF10}"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7" name="Titel 6"/>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bg>
      <p:bgRef idx="1002">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de-DE" smtClean="0"/>
              <a:t>Textmasterformate durch Klicken bearbeiten</a:t>
            </a:r>
          </a:p>
        </p:txBody>
      </p:sp>
      <p:sp>
        <p:nvSpPr>
          <p:cNvPr id="4" name="Datumsplatzhalter 3"/>
          <p:cNvSpPr>
            <a:spLocks noGrp="1"/>
          </p:cNvSpPr>
          <p:nvPr>
            <p:ph type="dt" sz="half" idx="10"/>
          </p:nvPr>
        </p:nvSpPr>
        <p:spPr/>
        <p:txBody>
          <a:bodyPr/>
          <a:lstStyle>
            <a:extLst/>
          </a:lstStyle>
          <a:p>
            <a:fld id="{76BD0633-E7E7-47C4-B052-856E683F7F88}" type="datetime1">
              <a:rPr lang="de-DE" smtClean="0"/>
              <a:pPr/>
              <a:t>27.04.2015</a:t>
            </a:fld>
            <a:endParaRPr lang="de-DE"/>
          </a:p>
        </p:txBody>
      </p:sp>
      <p:sp>
        <p:nvSpPr>
          <p:cNvPr id="5" name="Fußzeilenplatzhalter 4"/>
          <p:cNvSpPr>
            <a:spLocks noGrp="1"/>
          </p:cNvSpPr>
          <p:nvPr>
            <p:ph type="ftr" sz="quarter" idx="11"/>
          </p:nvPr>
        </p:nvSpPr>
        <p:spPr/>
        <p:txBody>
          <a:bodyPr/>
          <a:lstStyle>
            <a:extLst/>
          </a:lstStyle>
          <a:p>
            <a:r>
              <a:rPr lang="de-DE" smtClean="0"/>
              <a:t>Team MYO</a:t>
            </a:r>
            <a:endParaRPr lang="de-DE"/>
          </a:p>
        </p:txBody>
      </p:sp>
      <p:sp>
        <p:nvSpPr>
          <p:cNvPr id="6" name="Foliennummernplatzhalter 5"/>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7" name="Eingekerbter Richtungspfeil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Eingekerbter Richtungspfeil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2">
        <a:schemeClr val="bg1"/>
      </p:bgRef>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p:txBody>
          <a:bodyPr/>
          <a:lstStyle>
            <a:extLst/>
          </a:lstStyle>
          <a:p>
            <a:fld id="{051A67C3-5625-46EF-A7D5-DAFF994C0179}" type="datetime1">
              <a:rPr lang="de-DE" smtClean="0"/>
              <a:pPr/>
              <a:t>27.04.2015</a:t>
            </a:fld>
            <a:endParaRPr lang="de-DE"/>
          </a:p>
        </p:txBody>
      </p:sp>
      <p:sp>
        <p:nvSpPr>
          <p:cNvPr id="6" name="Fußzeilenplatzhalter 5"/>
          <p:cNvSpPr>
            <a:spLocks noGrp="1"/>
          </p:cNvSpPr>
          <p:nvPr>
            <p:ph type="ftr" sz="quarter" idx="11"/>
          </p:nvPr>
        </p:nvSpPr>
        <p:spPr/>
        <p:txBody>
          <a:bodyPr/>
          <a:lstStyle>
            <a:extLst/>
          </a:lstStyle>
          <a:p>
            <a:r>
              <a:rPr lang="de-DE" smtClean="0"/>
              <a:t>Team MYO</a:t>
            </a:r>
            <a:endParaRPr lang="de-DE"/>
          </a:p>
        </p:txBody>
      </p:sp>
      <p:sp>
        <p:nvSpPr>
          <p:cNvPr id="7" name="Foliennummernplatzhalter 6"/>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8" name="Titel 7"/>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8229600" cy="1143000"/>
          </a:xfrm>
        </p:spPr>
        <p:txBody>
          <a:bodyPr anchor="ctr"/>
          <a:lstStyle>
            <a:lvl1pPr>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Textmasterformate durch Klicken bearbeiten</a:t>
            </a:r>
          </a:p>
        </p:txBody>
      </p:sp>
      <p:sp>
        <p:nvSpPr>
          <p:cNvPr id="4" name="Textplatzhalt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de-DE" smtClean="0"/>
              <a:t>Textmasterformate durch Klicken bearbeiten</a:t>
            </a:r>
          </a:p>
        </p:txBody>
      </p:sp>
      <p:sp>
        <p:nvSpPr>
          <p:cNvPr id="5" name="Inhaltsplatzhalt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6" name="Inhaltsplatzhalt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p:txBody>
          <a:bodyPr/>
          <a:lstStyle>
            <a:extLst/>
          </a:lstStyle>
          <a:p>
            <a:fld id="{C2520CD4-76DD-46EE-B9E0-4E6375612B3D}" type="datetime1">
              <a:rPr lang="de-DE" smtClean="0"/>
              <a:pPr/>
              <a:t>27.04.2015</a:t>
            </a:fld>
            <a:endParaRPr lang="de-DE"/>
          </a:p>
        </p:txBody>
      </p:sp>
      <p:sp>
        <p:nvSpPr>
          <p:cNvPr id="8" name="Fußzeilenplatzhalter 7"/>
          <p:cNvSpPr>
            <a:spLocks noGrp="1"/>
          </p:cNvSpPr>
          <p:nvPr>
            <p:ph type="ftr" sz="quarter" idx="11"/>
          </p:nvPr>
        </p:nvSpPr>
        <p:spPr/>
        <p:txBody>
          <a:bodyPr/>
          <a:lstStyle>
            <a:extLst/>
          </a:lstStyle>
          <a:p>
            <a:r>
              <a:rPr lang="de-DE" smtClean="0"/>
              <a:t>Team MYO</a:t>
            </a:r>
            <a:endParaRPr lang="de-DE"/>
          </a:p>
        </p:txBody>
      </p:sp>
      <p:sp>
        <p:nvSpPr>
          <p:cNvPr id="9" name="Foliennummernplatzhalter 8"/>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2">
        <a:schemeClr val="bg1"/>
      </p:bgRef>
    </p:b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extLst/>
          </a:lstStyle>
          <a:p>
            <a:fld id="{80E6A0B4-21AD-4410-AE5B-970394980CF7}" type="datetime1">
              <a:rPr lang="de-DE" smtClean="0"/>
              <a:pPr/>
              <a:t>27.04.2015</a:t>
            </a:fld>
            <a:endParaRPr lang="de-DE"/>
          </a:p>
        </p:txBody>
      </p:sp>
      <p:sp>
        <p:nvSpPr>
          <p:cNvPr id="4" name="Fußzeilenplatzhalter 3"/>
          <p:cNvSpPr>
            <a:spLocks noGrp="1"/>
          </p:cNvSpPr>
          <p:nvPr>
            <p:ph type="ftr" sz="quarter" idx="11"/>
          </p:nvPr>
        </p:nvSpPr>
        <p:spPr/>
        <p:txBody>
          <a:bodyPr/>
          <a:lstStyle>
            <a:extLst/>
          </a:lstStyle>
          <a:p>
            <a:r>
              <a:rPr lang="de-DE" smtClean="0"/>
              <a:t>Team MYO</a:t>
            </a:r>
            <a:endParaRPr lang="de-DE"/>
          </a:p>
        </p:txBody>
      </p:sp>
      <p:sp>
        <p:nvSpPr>
          <p:cNvPr id="5" name="Foliennummernplatzhalter 4"/>
          <p:cNvSpPr>
            <a:spLocks noGrp="1"/>
          </p:cNvSpPr>
          <p:nvPr>
            <p:ph type="sldNum" sz="quarter" idx="12"/>
          </p:nvPr>
        </p:nvSpPr>
        <p:spPr/>
        <p:txBody>
          <a:bodyPr/>
          <a:lstStyle>
            <a:extLst/>
          </a:lstStyle>
          <a:p>
            <a:fld id="{120EF9E2-CDD8-4DD1-8DDF-0ABDD6EF1E74}" type="slidenum">
              <a:rPr lang="de-DE" smtClean="0"/>
              <a:pPr/>
              <a:t>‹Nr.›</a:t>
            </a:fld>
            <a:endParaRPr lang="de-DE"/>
          </a:p>
        </p:txBody>
      </p:sp>
      <p:sp>
        <p:nvSpPr>
          <p:cNvPr id="6" name="Titel 5"/>
          <p:cNvSpPr>
            <a:spLocks noGrp="1"/>
          </p:cNvSpPr>
          <p:nvPr>
            <p:ph type="title"/>
          </p:nvPr>
        </p:nvSpPr>
        <p:spPr/>
        <p:txBody>
          <a:bodyPr rtlCol="0"/>
          <a:lstStyle>
            <a:extLst/>
          </a:lstStyle>
          <a:p>
            <a:r>
              <a:rPr kumimoji="0" lang="de-DE" smtClean="0"/>
              <a:t>Titelmasterformat durch Klicken bearbeiten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extLst/>
          </a:lstStyle>
          <a:p>
            <a:fld id="{C898FEC9-3871-43EE-A43A-4C01461E659E}" type="datetime1">
              <a:rPr lang="de-DE" smtClean="0"/>
              <a:pPr/>
              <a:t>27.04.2015</a:t>
            </a:fld>
            <a:endParaRPr lang="de-DE"/>
          </a:p>
        </p:txBody>
      </p:sp>
      <p:sp>
        <p:nvSpPr>
          <p:cNvPr id="3" name="Fußzeilenplatzhalter 2"/>
          <p:cNvSpPr>
            <a:spLocks noGrp="1"/>
          </p:cNvSpPr>
          <p:nvPr>
            <p:ph type="ftr" sz="quarter" idx="11"/>
          </p:nvPr>
        </p:nvSpPr>
        <p:spPr/>
        <p:txBody>
          <a:bodyPr/>
          <a:lstStyle>
            <a:extLst/>
          </a:lstStyle>
          <a:p>
            <a:r>
              <a:rPr lang="de-DE" smtClean="0"/>
              <a:t>Team MYO</a:t>
            </a:r>
            <a:endParaRPr lang="de-DE"/>
          </a:p>
        </p:txBody>
      </p:sp>
      <p:sp>
        <p:nvSpPr>
          <p:cNvPr id="4" name="Foliennummernplatzhalter 3"/>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de-DE" smtClean="0"/>
              <a:t>Titelmasterformat durch Klicken bearbeiten</a:t>
            </a:r>
            <a:endParaRPr kumimoji="0" lang="en-US"/>
          </a:p>
        </p:txBody>
      </p:sp>
      <p:sp>
        <p:nvSpPr>
          <p:cNvPr id="3" name="Textplatzhalt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de-DE" smtClean="0"/>
              <a:t>Textmasterformate durch Klicken bearbeiten</a:t>
            </a:r>
          </a:p>
        </p:txBody>
      </p:sp>
      <p:sp>
        <p:nvSpPr>
          <p:cNvPr id="4" name="Inhaltsplatzhalt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de-DE" smtClean="0"/>
              <a:t>Textmasterformate durch Klicken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a:xfrm>
            <a:off x="6727032" y="6407944"/>
            <a:ext cx="1920240" cy="365760"/>
          </a:xfrm>
        </p:spPr>
        <p:txBody>
          <a:bodyPr/>
          <a:lstStyle>
            <a:extLst/>
          </a:lstStyle>
          <a:p>
            <a:fld id="{F1D805E0-2898-44D6-AE42-CB92B3FE4995}" type="datetime1">
              <a:rPr lang="de-DE" smtClean="0"/>
              <a:pPr/>
              <a:t>27.04.2015</a:t>
            </a:fld>
            <a:endParaRPr lang="de-DE"/>
          </a:p>
        </p:txBody>
      </p:sp>
      <p:sp>
        <p:nvSpPr>
          <p:cNvPr id="6" name="Fußzeilenplatzhalter 5"/>
          <p:cNvSpPr>
            <a:spLocks noGrp="1"/>
          </p:cNvSpPr>
          <p:nvPr>
            <p:ph type="ftr" sz="quarter" idx="11"/>
          </p:nvPr>
        </p:nvSpPr>
        <p:spPr/>
        <p:txBody>
          <a:bodyPr/>
          <a:lstStyle>
            <a:extLst/>
          </a:lstStyle>
          <a:p>
            <a:r>
              <a:rPr lang="de-DE" smtClean="0"/>
              <a:t>Team MYO</a:t>
            </a:r>
            <a:endParaRPr lang="de-DE"/>
          </a:p>
        </p:txBody>
      </p:sp>
      <p:sp>
        <p:nvSpPr>
          <p:cNvPr id="7" name="Foliennummernplatzhalter 6"/>
          <p:cNvSpPr>
            <a:spLocks noGrp="1"/>
          </p:cNvSpPr>
          <p:nvPr>
            <p:ph type="sldNum" sz="quarter" idx="12"/>
          </p:nvPr>
        </p:nvSpPr>
        <p:spPr/>
        <p:txBody>
          <a:bodyPr/>
          <a:lstStyle>
            <a:extLst/>
          </a:lstStyle>
          <a:p>
            <a:fld id="{120EF9E2-CDD8-4DD1-8DDF-0ABDD6EF1E74}" type="slidenum">
              <a:rPr lang="de-DE" smtClean="0"/>
              <a:pPr/>
              <a:t>‹Nr.›</a:t>
            </a:fld>
            <a:endParaRPr lang="de-D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de-DE" smtClean="0"/>
              <a:t>Textmasterformate durch Klicken bearbeiten</a:t>
            </a:r>
          </a:p>
        </p:txBody>
      </p:sp>
      <p:sp>
        <p:nvSpPr>
          <p:cNvPr id="3" name="Bildplatzhalt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de-DE" smtClean="0"/>
              <a:t>Bild durch Klicken auf Symbol hinzufügen</a:t>
            </a:r>
            <a:endParaRPr kumimoji="0" lang="en-US" dirty="0"/>
          </a:p>
        </p:txBody>
      </p:sp>
      <p:sp>
        <p:nvSpPr>
          <p:cNvPr id="5" name="Datumsplatzhalter 4"/>
          <p:cNvSpPr>
            <a:spLocks noGrp="1"/>
          </p:cNvSpPr>
          <p:nvPr>
            <p:ph type="dt" sz="half" idx="10"/>
          </p:nvPr>
        </p:nvSpPr>
        <p:spPr/>
        <p:txBody>
          <a:bodyPr/>
          <a:lstStyle>
            <a:lvl1pPr>
              <a:defRPr>
                <a:solidFill>
                  <a:schemeClr val="tx1"/>
                </a:solidFill>
              </a:defRPr>
            </a:lvl1pPr>
            <a:extLst/>
          </a:lstStyle>
          <a:p>
            <a:fld id="{912ADAA9-EECC-47FB-A8BA-D94B878C02EC}" type="datetime1">
              <a:rPr lang="de-DE" smtClean="0"/>
              <a:pPr/>
              <a:t>27.04.2015</a:t>
            </a:fld>
            <a:endParaRPr lang="de-DE"/>
          </a:p>
        </p:txBody>
      </p:sp>
      <p:sp>
        <p:nvSpPr>
          <p:cNvPr id="6" name="Fußzeilenplatzhalt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de-DE" smtClean="0"/>
              <a:t>Team MYO</a:t>
            </a:r>
            <a:endParaRPr lang="de-DE"/>
          </a:p>
        </p:txBody>
      </p:sp>
      <p:sp>
        <p:nvSpPr>
          <p:cNvPr id="7" name="Foliennummernplatzhalter 6"/>
          <p:cNvSpPr>
            <a:spLocks noGrp="1"/>
          </p:cNvSpPr>
          <p:nvPr>
            <p:ph type="sldNum" sz="quarter" idx="12"/>
          </p:nvPr>
        </p:nvSpPr>
        <p:spPr/>
        <p:txBody>
          <a:bodyPr/>
          <a:lstStyle>
            <a:lvl1pPr>
              <a:defRPr>
                <a:solidFill>
                  <a:schemeClr val="tx1"/>
                </a:solidFill>
              </a:defRPr>
            </a:lvl1pPr>
            <a:extLst/>
          </a:lstStyle>
          <a:p>
            <a:fld id="{120EF9E2-CDD8-4DD1-8DDF-0ABDD6EF1E74}" type="slidenum">
              <a:rPr lang="de-DE" smtClean="0"/>
              <a:pPr/>
              <a:t>‹Nr.›</a:t>
            </a:fld>
            <a:endParaRPr lang="de-DE"/>
          </a:p>
        </p:txBody>
      </p:sp>
      <p:sp>
        <p:nvSpPr>
          <p:cNvPr id="2" name="Titel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de-DE" smtClean="0"/>
              <a:t>Titelmasterformat durch Klicken bearbeiten</a:t>
            </a:r>
            <a:endParaRPr kumimoji="0" lang="en-US"/>
          </a:p>
        </p:txBody>
      </p:sp>
      <p:sp>
        <p:nvSpPr>
          <p:cNvPr id="8" name="Freihand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ihand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echtwinkliges Dreieck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Gerade Verbindung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Eingekerbter Richtungspfeil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Eingekerbter Richtungspfeil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ihand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ihand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echtwinkliges Dreieck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Gerade Verbindung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elplatzhalt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de-DE" smtClean="0"/>
              <a:t>Titelmasterformat durch Klicken bearbeiten</a:t>
            </a:r>
            <a:endParaRPr kumimoji="0" lang="en-US"/>
          </a:p>
        </p:txBody>
      </p:sp>
      <p:sp>
        <p:nvSpPr>
          <p:cNvPr id="30" name="Textplatzhalt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de-DE" smtClean="0"/>
              <a:t>Textmasterformate durch Klicken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10" name="Datumsplatzhalt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0649F588-709E-4210-81DC-512F9E3F4F54}" type="datetime1">
              <a:rPr lang="de-DE" smtClean="0"/>
              <a:pPr/>
              <a:t>27.04.2015</a:t>
            </a:fld>
            <a:endParaRPr lang="de-DE"/>
          </a:p>
        </p:txBody>
      </p:sp>
      <p:sp>
        <p:nvSpPr>
          <p:cNvPr id="22" name="Fußzeilenplatzhalt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de-DE" smtClean="0"/>
              <a:t>Team MYO</a:t>
            </a:r>
            <a:endParaRPr lang="de-DE"/>
          </a:p>
        </p:txBody>
      </p:sp>
      <p:sp>
        <p:nvSpPr>
          <p:cNvPr id="18" name="Foliennummernplatzhalt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120EF9E2-CDD8-4DD1-8DDF-0ABDD6EF1E74}"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Abschlusspräsentation</a:t>
            </a:r>
            <a:endParaRPr lang="de-DE" dirty="0"/>
          </a:p>
        </p:txBody>
      </p:sp>
      <p:sp>
        <p:nvSpPr>
          <p:cNvPr id="3" name="Untertitel 2"/>
          <p:cNvSpPr>
            <a:spLocks noGrp="1"/>
          </p:cNvSpPr>
          <p:nvPr>
            <p:ph type="subTitle" idx="1"/>
          </p:nvPr>
        </p:nvSpPr>
        <p:spPr/>
        <p:txBody>
          <a:bodyPr/>
          <a:lstStyle/>
          <a:p>
            <a:r>
              <a:rPr lang="de-DE" dirty="0" smtClean="0"/>
              <a:t>Team MYO</a:t>
            </a:r>
            <a:endParaRPr lang="de-DE" dirty="0"/>
          </a:p>
        </p:txBody>
      </p:sp>
      <p:pic>
        <p:nvPicPr>
          <p:cNvPr id="4" name="Picture 2" descr="C:\Users\Tabea\Documents\Repositories\TINF13AIBI-MYO\MYOScriptControl\app\src\main\res\mipmap-xxxhdpi\ic_launcher.png"/>
          <p:cNvPicPr>
            <a:picLocks noChangeAspect="1" noChangeArrowheads="1"/>
          </p:cNvPicPr>
          <p:nvPr/>
        </p:nvPicPr>
        <p:blipFill>
          <a:blip r:embed="rId2"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Vorgehensmodell</a:t>
            </a:r>
          </a:p>
          <a:p>
            <a:r>
              <a:rPr lang="de-DE" dirty="0" smtClean="0"/>
              <a:t>Team</a:t>
            </a:r>
            <a:endParaRPr lang="de-DE" dirty="0"/>
          </a:p>
        </p:txBody>
      </p:sp>
      <p:sp>
        <p:nvSpPr>
          <p:cNvPr id="3" name="Titel 2"/>
          <p:cNvSpPr>
            <a:spLocks noGrp="1"/>
          </p:cNvSpPr>
          <p:nvPr>
            <p:ph type="title"/>
          </p:nvPr>
        </p:nvSpPr>
        <p:spPr/>
        <p:txBody>
          <a:bodyPr/>
          <a:lstStyle/>
          <a:p>
            <a:r>
              <a:rPr lang="de-DE" dirty="0" smtClean="0"/>
              <a:t>Projektplanung</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10</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smtClean="0"/>
              <a:t>Scrum</a:t>
            </a:r>
            <a:endParaRPr lang="de-DE" dirty="0" smtClean="0"/>
          </a:p>
          <a:p>
            <a:r>
              <a:rPr lang="de-DE" dirty="0" smtClean="0"/>
              <a:t>Sprint</a:t>
            </a:r>
          </a:p>
          <a:p>
            <a:pPr lvl="1"/>
            <a:r>
              <a:rPr lang="de-DE" dirty="0" smtClean="0"/>
              <a:t>Je 1 Woche (Di bis Di)</a:t>
            </a:r>
          </a:p>
          <a:p>
            <a:pPr lvl="1"/>
            <a:r>
              <a:rPr lang="de-DE" dirty="0" smtClean="0"/>
              <a:t>Insgesamt 10 Sprints</a:t>
            </a:r>
          </a:p>
          <a:p>
            <a:r>
              <a:rPr lang="de-DE" dirty="0" smtClean="0"/>
              <a:t>Meetings:</a:t>
            </a:r>
          </a:p>
          <a:p>
            <a:pPr lvl="1"/>
            <a:r>
              <a:rPr lang="de-DE" dirty="0" err="1" smtClean="0"/>
              <a:t>Estimation</a:t>
            </a:r>
            <a:r>
              <a:rPr lang="de-DE" dirty="0" smtClean="0"/>
              <a:t>-Meeting (variabel)</a:t>
            </a:r>
          </a:p>
          <a:p>
            <a:pPr lvl="1"/>
            <a:r>
              <a:rPr lang="de-DE" dirty="0" smtClean="0"/>
              <a:t>Planungsmeeting (1. Di)</a:t>
            </a:r>
          </a:p>
          <a:p>
            <a:pPr lvl="1"/>
            <a:r>
              <a:rPr lang="de-DE" dirty="0" smtClean="0"/>
              <a:t>Kick-Off (1. Di)</a:t>
            </a:r>
          </a:p>
          <a:p>
            <a:pPr lvl="1"/>
            <a:r>
              <a:rPr lang="de-DE" dirty="0" smtClean="0"/>
              <a:t>Daily </a:t>
            </a:r>
            <a:r>
              <a:rPr lang="de-DE" dirty="0" err="1" smtClean="0"/>
              <a:t>Scrum</a:t>
            </a:r>
            <a:r>
              <a:rPr lang="de-DE" dirty="0" smtClean="0"/>
              <a:t> (Mi, Fr, Mo)</a:t>
            </a:r>
          </a:p>
          <a:p>
            <a:pPr lvl="1"/>
            <a:r>
              <a:rPr lang="de-DE" dirty="0" smtClean="0"/>
              <a:t>Retrospektive (2. Di)</a:t>
            </a:r>
          </a:p>
          <a:p>
            <a:pPr lvl="1"/>
            <a:r>
              <a:rPr lang="de-DE" dirty="0" smtClean="0"/>
              <a:t>Review (2. Di)</a:t>
            </a:r>
          </a:p>
        </p:txBody>
      </p:sp>
      <p:sp>
        <p:nvSpPr>
          <p:cNvPr id="3" name="Titel 2"/>
          <p:cNvSpPr>
            <a:spLocks noGrp="1"/>
          </p:cNvSpPr>
          <p:nvPr>
            <p:ph type="title"/>
          </p:nvPr>
        </p:nvSpPr>
        <p:spPr/>
        <p:txBody>
          <a:bodyPr/>
          <a:lstStyle/>
          <a:p>
            <a:r>
              <a:rPr lang="de-DE" dirty="0" smtClean="0"/>
              <a:t>Vorgehensmodell</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11</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MS 1 24.02.2015 Terminplans mit Arbeitspaketen und Aufwandsabschätzungen </a:t>
            </a:r>
          </a:p>
          <a:p>
            <a:r>
              <a:rPr lang="de-DE" dirty="0" smtClean="0"/>
              <a:t>MS 2 12.03.2015 Pflichtenheft</a:t>
            </a:r>
          </a:p>
          <a:p>
            <a:r>
              <a:rPr lang="de-DE" dirty="0" smtClean="0"/>
              <a:t>MS 3 23.03.2015 Inspektions- und Testkonzept</a:t>
            </a:r>
          </a:p>
          <a:p>
            <a:r>
              <a:rPr lang="de-DE" dirty="0" smtClean="0"/>
              <a:t>MS 4 13.04.2015 Software-Architektur </a:t>
            </a:r>
          </a:p>
          <a:p>
            <a:r>
              <a:rPr lang="de-DE" dirty="0" smtClean="0"/>
              <a:t>MS 5 27.04.2015 Abschlusspräsentation</a:t>
            </a:r>
          </a:p>
        </p:txBody>
      </p:sp>
      <p:sp>
        <p:nvSpPr>
          <p:cNvPr id="3" name="Titel 2"/>
          <p:cNvSpPr>
            <a:spLocks noGrp="1"/>
          </p:cNvSpPr>
          <p:nvPr>
            <p:ph type="title"/>
          </p:nvPr>
        </p:nvSpPr>
        <p:spPr/>
        <p:txBody>
          <a:bodyPr/>
          <a:lstStyle/>
          <a:p>
            <a:r>
              <a:rPr lang="de-DE" dirty="0" smtClean="0"/>
              <a:t>Projektablauf</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12</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Scrum</a:t>
            </a:r>
            <a:r>
              <a:rPr lang="de-DE" dirty="0" smtClean="0"/>
              <a:t> Master + Stellvertreter</a:t>
            </a:r>
          </a:p>
          <a:p>
            <a:pPr lvl="1"/>
            <a:r>
              <a:rPr lang="de-DE" dirty="0" smtClean="0"/>
              <a:t>Organisation, Durchführung und Dokumentation der Retrospektive</a:t>
            </a:r>
          </a:p>
          <a:p>
            <a:pPr lvl="1"/>
            <a:r>
              <a:rPr lang="de-DE" dirty="0" smtClean="0"/>
              <a:t>Einhaltung der Teamregeln</a:t>
            </a:r>
          </a:p>
          <a:p>
            <a:r>
              <a:rPr lang="de-DE" dirty="0" err="1" smtClean="0"/>
              <a:t>Product</a:t>
            </a:r>
            <a:r>
              <a:rPr lang="de-DE" dirty="0" smtClean="0"/>
              <a:t> </a:t>
            </a:r>
            <a:r>
              <a:rPr lang="de-DE" dirty="0" err="1" smtClean="0"/>
              <a:t>Owner</a:t>
            </a:r>
            <a:r>
              <a:rPr lang="de-DE" dirty="0" smtClean="0"/>
              <a:t> + Stellvertreter</a:t>
            </a:r>
          </a:p>
          <a:p>
            <a:pPr lvl="1"/>
            <a:r>
              <a:rPr lang="de-DE" dirty="0" err="1" smtClean="0"/>
              <a:t>Backlog</a:t>
            </a:r>
            <a:r>
              <a:rPr lang="de-DE" dirty="0" smtClean="0"/>
              <a:t>-Wartung</a:t>
            </a:r>
          </a:p>
          <a:p>
            <a:pPr lvl="1"/>
            <a:r>
              <a:rPr lang="de-DE" dirty="0" smtClean="0"/>
              <a:t>Sprintplanung und Vorbereitung Planungsmeeting</a:t>
            </a:r>
          </a:p>
          <a:p>
            <a:pPr lvl="1"/>
            <a:r>
              <a:rPr lang="de-DE" dirty="0" smtClean="0"/>
              <a:t>Abnahme von Stories</a:t>
            </a:r>
          </a:p>
          <a:p>
            <a:r>
              <a:rPr lang="de-DE" dirty="0" smtClean="0"/>
              <a:t>Developer</a:t>
            </a:r>
          </a:p>
          <a:p>
            <a:pPr lvl="1"/>
            <a:r>
              <a:rPr lang="de-DE" dirty="0" smtClean="0"/>
              <a:t>Entwicklung der Anwendung</a:t>
            </a:r>
          </a:p>
          <a:p>
            <a:pPr lvl="1"/>
            <a:r>
              <a:rPr lang="de-DE" dirty="0" smtClean="0"/>
              <a:t>Testen</a:t>
            </a:r>
          </a:p>
          <a:p>
            <a:pPr lvl="1"/>
            <a:endParaRPr lang="de-DE" dirty="0" smtClean="0"/>
          </a:p>
        </p:txBody>
      </p:sp>
      <p:sp>
        <p:nvSpPr>
          <p:cNvPr id="3" name="Titel 2"/>
          <p:cNvSpPr>
            <a:spLocks noGrp="1"/>
          </p:cNvSpPr>
          <p:nvPr>
            <p:ph type="title"/>
          </p:nvPr>
        </p:nvSpPr>
        <p:spPr/>
        <p:txBody>
          <a:bodyPr/>
          <a:lstStyle/>
          <a:p>
            <a:r>
              <a:rPr lang="de-DE" dirty="0" smtClean="0"/>
              <a:t>Team</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13</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Workflow</a:t>
            </a:r>
          </a:p>
          <a:p>
            <a:r>
              <a:rPr lang="de-DE" dirty="0" smtClean="0"/>
              <a:t>Live-Demo</a:t>
            </a:r>
          </a:p>
          <a:p>
            <a:r>
              <a:rPr lang="de-DE" dirty="0" smtClean="0"/>
              <a:t>Bewertung</a:t>
            </a:r>
          </a:p>
          <a:p>
            <a:pPr>
              <a:buNone/>
            </a:pPr>
            <a:endParaRPr lang="de-DE" dirty="0" smtClean="0"/>
          </a:p>
          <a:p>
            <a:endParaRPr lang="de-DE" dirty="0" smtClean="0"/>
          </a:p>
        </p:txBody>
      </p:sp>
      <p:sp>
        <p:nvSpPr>
          <p:cNvPr id="3" name="Titel 2"/>
          <p:cNvSpPr>
            <a:spLocks noGrp="1"/>
          </p:cNvSpPr>
          <p:nvPr>
            <p:ph type="title"/>
          </p:nvPr>
        </p:nvSpPr>
        <p:spPr/>
        <p:txBody>
          <a:bodyPr/>
          <a:lstStyle/>
          <a:p>
            <a:r>
              <a:rPr lang="de-DE" dirty="0" smtClean="0"/>
              <a:t>MYO-Script-</a:t>
            </a:r>
            <a:r>
              <a:rPr lang="de-DE" dirty="0" err="1" smtClean="0"/>
              <a:t>Control</a:t>
            </a:r>
            <a:endParaRPr lang="de-DE" dirty="0"/>
          </a:p>
        </p:txBody>
      </p:sp>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5" name="Datumsplatzhalter 4"/>
          <p:cNvSpPr>
            <a:spLocks noGrp="1"/>
          </p:cNvSpPr>
          <p:nvPr>
            <p:ph type="dt" sz="half" idx="10"/>
          </p:nvPr>
        </p:nvSpPr>
        <p:spPr/>
        <p:txBody>
          <a:bodyPr/>
          <a:lstStyle/>
          <a:p>
            <a:fld id="{ABB06A54-D1A1-4E81-A909-CF9F8AA73BAC}" type="datetime1">
              <a:rPr lang="de-DE" smtClean="0"/>
              <a:pPr/>
              <a:t>27.04.2015</a:t>
            </a:fld>
            <a:endParaRPr lang="de-DE"/>
          </a:p>
        </p:txBody>
      </p:sp>
      <p:sp>
        <p:nvSpPr>
          <p:cNvPr id="6" name="Foliennummernplatzhalter 5"/>
          <p:cNvSpPr>
            <a:spLocks noGrp="1"/>
          </p:cNvSpPr>
          <p:nvPr>
            <p:ph type="sldNum" sz="quarter" idx="12"/>
          </p:nvPr>
        </p:nvSpPr>
        <p:spPr/>
        <p:txBody>
          <a:bodyPr/>
          <a:lstStyle/>
          <a:p>
            <a:fld id="{120EF9E2-CDD8-4DD1-8DDF-0ABDD6EF1E74}" type="slidenum">
              <a:rPr lang="de-DE" smtClean="0"/>
              <a:pPr/>
              <a:t>14</a:t>
            </a:fld>
            <a:endParaRPr lang="de-DE"/>
          </a:p>
        </p:txBody>
      </p:sp>
      <p:sp>
        <p:nvSpPr>
          <p:cNvPr id="7" name="Fußzeilenplatzhalter 6"/>
          <p:cNvSpPr>
            <a:spLocks noGrp="1"/>
          </p:cNvSpPr>
          <p:nvPr>
            <p:ph type="ftr" sz="quarter" idx="11"/>
          </p:nvPr>
        </p:nvSpPr>
        <p:spPr/>
        <p:txBody>
          <a:bodyPr/>
          <a:lstStyle/>
          <a:p>
            <a:r>
              <a:rPr lang="de-DE" smtClean="0"/>
              <a:t>Team MYO</a:t>
            </a:r>
            <a:endParaRPr lang="de-DE"/>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15</a:t>
            </a:fld>
            <a:endParaRPr lang="de-DE"/>
          </a:p>
        </p:txBody>
      </p:sp>
      <p:pic>
        <p:nvPicPr>
          <p:cNvPr id="2052" name="Picture 4" descr="C:\Users\Tabea\Documents\Repositories\TINF13AIBI-MYO\Pictures&amp;Flows\Übersicht_komplett.png"/>
          <p:cNvPicPr>
            <a:picLocks noChangeAspect="1" noChangeArrowheads="1"/>
          </p:cNvPicPr>
          <p:nvPr/>
        </p:nvPicPr>
        <p:blipFill>
          <a:blip r:embed="rId3" cstate="print"/>
          <a:srcRect/>
          <a:stretch>
            <a:fillRect/>
          </a:stretch>
        </p:blipFill>
        <p:spPr bwMode="auto">
          <a:xfrm>
            <a:off x="2339752" y="-16448"/>
            <a:ext cx="5184576" cy="687444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16</a:t>
            </a:fld>
            <a:endParaRPr lang="de-DE"/>
          </a:p>
        </p:txBody>
      </p:sp>
      <p:pic>
        <p:nvPicPr>
          <p:cNvPr id="3075" name="Picture 3" descr="C:\Users\Tabea\Documents\Repositories\TINF13AIBI-MYO\Pictures&amp;Flows\Übersicht_Connection.png"/>
          <p:cNvPicPr>
            <a:picLocks noChangeAspect="1" noChangeArrowheads="1"/>
          </p:cNvPicPr>
          <p:nvPr/>
        </p:nvPicPr>
        <p:blipFill>
          <a:blip r:embed="rId3" cstate="print"/>
          <a:srcRect/>
          <a:stretch>
            <a:fillRect/>
          </a:stretch>
        </p:blipFill>
        <p:spPr bwMode="auto">
          <a:xfrm>
            <a:off x="1" y="1449884"/>
            <a:ext cx="9144000" cy="313124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17</a:t>
            </a:fld>
            <a:endParaRPr lang="de-DE"/>
          </a:p>
        </p:txBody>
      </p:sp>
      <p:pic>
        <p:nvPicPr>
          <p:cNvPr id="4" name="Picture 2" descr="C:\Users\Tabea\Documents\Repositories\TINF13AIBI-MYO\Screenshots\2015-04-20 10.09.50.png"/>
          <p:cNvPicPr>
            <a:picLocks noChangeAspect="1" noChangeArrowheads="1"/>
          </p:cNvPicPr>
          <p:nvPr/>
        </p:nvPicPr>
        <p:blipFill>
          <a:blip r:embed="rId4" cstate="print"/>
          <a:srcRect/>
          <a:stretch>
            <a:fillRect/>
          </a:stretch>
        </p:blipFill>
        <p:spPr bwMode="auto">
          <a:xfrm>
            <a:off x="3131840" y="856828"/>
            <a:ext cx="3107531" cy="55245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18</a:t>
            </a:fld>
            <a:endParaRPr lang="de-DE"/>
          </a:p>
        </p:txBody>
      </p:sp>
      <p:pic>
        <p:nvPicPr>
          <p:cNvPr id="6146" name="Picture 2" descr="C:\Users\Tabea\Documents\Repositories\TINF13AIBI-MYO\Pictures&amp;Flows\Screenshot_2015-04-22-19-17-16.png"/>
          <p:cNvPicPr>
            <a:picLocks noChangeAspect="1" noChangeArrowheads="1"/>
          </p:cNvPicPr>
          <p:nvPr/>
        </p:nvPicPr>
        <p:blipFill>
          <a:blip r:embed="rId4" cstate="print"/>
          <a:srcRect/>
          <a:stretch>
            <a:fillRect/>
          </a:stretch>
        </p:blipFill>
        <p:spPr bwMode="auto">
          <a:xfrm>
            <a:off x="3131840" y="836712"/>
            <a:ext cx="3465385" cy="554461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19</a:t>
            </a:fld>
            <a:endParaRPr lang="de-DE"/>
          </a:p>
        </p:txBody>
      </p:sp>
      <p:pic>
        <p:nvPicPr>
          <p:cNvPr id="7170" name="Picture 2" descr="C:\Users\Tabea\Documents\Repositories\TINF13AIBI-MYO\Pictures&amp;Flows\Screenshot_2015-04-22-19-18-16.png"/>
          <p:cNvPicPr>
            <a:picLocks noChangeAspect="1" noChangeArrowheads="1"/>
          </p:cNvPicPr>
          <p:nvPr/>
        </p:nvPicPr>
        <p:blipFill>
          <a:blip r:embed="rId4" cstate="print"/>
          <a:srcRect/>
          <a:stretch>
            <a:fillRect/>
          </a:stretch>
        </p:blipFill>
        <p:spPr bwMode="auto">
          <a:xfrm>
            <a:off x="3131840" y="836712"/>
            <a:ext cx="3465385" cy="554461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Motivation</a:t>
            </a:r>
          </a:p>
          <a:p>
            <a:endParaRPr lang="de-DE" dirty="0" smtClean="0"/>
          </a:p>
          <a:p>
            <a:r>
              <a:rPr lang="de-DE" dirty="0" smtClean="0"/>
              <a:t>Anforderungen</a:t>
            </a:r>
          </a:p>
          <a:p>
            <a:endParaRPr lang="de-DE" dirty="0" smtClean="0"/>
          </a:p>
          <a:p>
            <a:r>
              <a:rPr lang="de-DE" dirty="0" smtClean="0"/>
              <a:t>Projektplanung</a:t>
            </a:r>
          </a:p>
          <a:p>
            <a:endParaRPr lang="de-DE" dirty="0" smtClean="0"/>
          </a:p>
          <a:p>
            <a:r>
              <a:rPr lang="de-DE" dirty="0" smtClean="0"/>
              <a:t>MYO-Script-</a:t>
            </a:r>
            <a:r>
              <a:rPr lang="de-DE" dirty="0" err="1" smtClean="0"/>
              <a:t>Control</a:t>
            </a:r>
            <a:endParaRPr lang="de-DE" dirty="0" smtClean="0"/>
          </a:p>
          <a:p>
            <a:endParaRPr lang="de-DE" dirty="0" smtClean="0"/>
          </a:p>
          <a:p>
            <a:r>
              <a:rPr lang="de-DE" dirty="0" smtClean="0"/>
              <a:t>Fazit und Ausblick</a:t>
            </a:r>
          </a:p>
        </p:txBody>
      </p:sp>
      <p:sp>
        <p:nvSpPr>
          <p:cNvPr id="3" name="Titel 2"/>
          <p:cNvSpPr>
            <a:spLocks noGrp="1"/>
          </p:cNvSpPr>
          <p:nvPr>
            <p:ph type="title"/>
          </p:nvPr>
        </p:nvSpPr>
        <p:spPr/>
        <p:txBody>
          <a:bodyPr/>
          <a:lstStyle/>
          <a:p>
            <a:r>
              <a:rPr lang="de-DE" dirty="0" smtClean="0"/>
              <a:t>Agenda</a:t>
            </a:r>
            <a:endParaRPr lang="de-DE" dirty="0"/>
          </a:p>
        </p:txBody>
      </p:sp>
      <p:sp>
        <p:nvSpPr>
          <p:cNvPr id="4" name="Datumsplatzhalter 3"/>
          <p:cNvSpPr>
            <a:spLocks noGrp="1"/>
          </p:cNvSpPr>
          <p:nvPr>
            <p:ph type="dt" sz="half" idx="10"/>
          </p:nvPr>
        </p:nvSpPr>
        <p:spPr/>
        <p:txBody>
          <a:bodyPr/>
          <a:lstStyle/>
          <a:p>
            <a:fld id="{F73CB498-578A-48E0-ABA1-1F15E4C4F4A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2</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20</a:t>
            </a:fld>
            <a:endParaRPr lang="de-DE"/>
          </a:p>
        </p:txBody>
      </p:sp>
      <p:pic>
        <p:nvPicPr>
          <p:cNvPr id="8194" name="Picture 2" descr="C:\Users\Tabea\Documents\Repositories\TINF13AIBI-MYO\Pictures&amp;Flows\Screenshot_2015-04-22-19-19-39.png"/>
          <p:cNvPicPr>
            <a:picLocks noChangeAspect="1" noChangeArrowheads="1"/>
          </p:cNvPicPr>
          <p:nvPr/>
        </p:nvPicPr>
        <p:blipFill>
          <a:blip r:embed="rId4" cstate="print"/>
          <a:srcRect/>
          <a:stretch>
            <a:fillRect/>
          </a:stretch>
        </p:blipFill>
        <p:spPr bwMode="auto">
          <a:xfrm>
            <a:off x="3131840" y="836711"/>
            <a:ext cx="3465385" cy="5544617"/>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21</a:t>
            </a:fld>
            <a:endParaRPr lang="de-DE"/>
          </a:p>
        </p:txBody>
      </p:sp>
      <p:pic>
        <p:nvPicPr>
          <p:cNvPr id="9218" name="Picture 2" descr="C:\Users\Tabea\Documents\Repositories\TINF13AIBI-MYO\Pictures&amp;Flows\Screenshot_2015-04-22-19-24-40.png"/>
          <p:cNvPicPr>
            <a:picLocks noChangeAspect="1" noChangeArrowheads="1"/>
          </p:cNvPicPr>
          <p:nvPr/>
        </p:nvPicPr>
        <p:blipFill>
          <a:blip r:embed="rId4" cstate="print"/>
          <a:srcRect/>
          <a:stretch>
            <a:fillRect/>
          </a:stretch>
        </p:blipFill>
        <p:spPr bwMode="auto">
          <a:xfrm>
            <a:off x="3131840" y="836713"/>
            <a:ext cx="3465385" cy="554461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22</a:t>
            </a:fld>
            <a:endParaRPr lang="de-DE"/>
          </a:p>
        </p:txBody>
      </p:sp>
      <p:pic>
        <p:nvPicPr>
          <p:cNvPr id="4098" name="Picture 2" descr="C:\Users\Tabea\Documents\Repositories\TINF13AIBI-MYO\Pictures&amp;Flows\Übersicht_Skripte.png"/>
          <p:cNvPicPr>
            <a:picLocks noChangeAspect="1" noChangeArrowheads="1"/>
          </p:cNvPicPr>
          <p:nvPr/>
        </p:nvPicPr>
        <p:blipFill>
          <a:blip r:embed="rId3" cstate="print"/>
          <a:srcRect/>
          <a:stretch>
            <a:fillRect/>
          </a:stretch>
        </p:blipFill>
        <p:spPr bwMode="auto">
          <a:xfrm>
            <a:off x="0" y="548681"/>
            <a:ext cx="9144000" cy="522337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23</a:t>
            </a:fld>
            <a:endParaRPr lang="de-DE"/>
          </a:p>
        </p:txBody>
      </p:sp>
      <p:pic>
        <p:nvPicPr>
          <p:cNvPr id="10242" name="Picture 2" descr="C:\Users\Tabea\Documents\Repositories\TINF13AIBI-MYO\Pictures&amp;Flows\2015-04-20 11.54.17.png"/>
          <p:cNvPicPr>
            <a:picLocks noChangeAspect="1" noChangeArrowheads="1"/>
          </p:cNvPicPr>
          <p:nvPr/>
        </p:nvPicPr>
        <p:blipFill>
          <a:blip r:embed="rId4" cstate="print"/>
          <a:srcRect/>
          <a:stretch>
            <a:fillRect/>
          </a:stretch>
        </p:blipFill>
        <p:spPr bwMode="auto">
          <a:xfrm>
            <a:off x="3131840" y="836712"/>
            <a:ext cx="3131840" cy="5567714"/>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24</a:t>
            </a:fld>
            <a:endParaRPr lang="de-DE"/>
          </a:p>
        </p:txBody>
      </p:sp>
      <p:pic>
        <p:nvPicPr>
          <p:cNvPr id="11266" name="Picture 2" descr="C:\Users\Tabea\Documents\Repositories\TINF13AIBI-MYO\Pictures&amp;Flows\2015-04-20 11.57.15.png"/>
          <p:cNvPicPr>
            <a:picLocks noChangeAspect="1" noChangeArrowheads="1"/>
          </p:cNvPicPr>
          <p:nvPr/>
        </p:nvPicPr>
        <p:blipFill>
          <a:blip r:embed="rId4" cstate="print"/>
          <a:srcRect/>
          <a:stretch>
            <a:fillRect/>
          </a:stretch>
        </p:blipFill>
        <p:spPr bwMode="auto">
          <a:xfrm>
            <a:off x="3131840" y="836713"/>
            <a:ext cx="3118846" cy="554461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25</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26</a:t>
            </a:fld>
            <a:endParaRPr lang="de-DE"/>
          </a:p>
        </p:txBody>
      </p:sp>
      <p:pic>
        <p:nvPicPr>
          <p:cNvPr id="13314" name="Picture 2" descr="C:\Users\Tabea\Documents\Repositories\TINF13AIBI-MYO\Pictures&amp;Flows\2015-04-20 11.58.04.png"/>
          <p:cNvPicPr>
            <a:picLocks noChangeAspect="1" noChangeArrowheads="1"/>
          </p:cNvPicPr>
          <p:nvPr/>
        </p:nvPicPr>
        <p:blipFill>
          <a:blip r:embed="rId4" cstate="print"/>
          <a:srcRect/>
          <a:stretch>
            <a:fillRect/>
          </a:stretch>
        </p:blipFill>
        <p:spPr bwMode="auto">
          <a:xfrm>
            <a:off x="3131840" y="836712"/>
            <a:ext cx="3139447" cy="5581239"/>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27</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28</a:t>
            </a:fld>
            <a:endParaRPr lang="de-DE"/>
          </a:p>
        </p:txBody>
      </p:sp>
      <p:pic>
        <p:nvPicPr>
          <p:cNvPr id="14338" name="Picture 2" descr="C:\Users\Tabea\Documents\Repositories\TINF13AIBI-MYO\Pictures&amp;Flows\2015-04-20 11.48.20.png"/>
          <p:cNvPicPr>
            <a:picLocks noChangeAspect="1" noChangeArrowheads="1"/>
          </p:cNvPicPr>
          <p:nvPr/>
        </p:nvPicPr>
        <p:blipFill>
          <a:blip r:embed="rId4" cstate="print"/>
          <a:srcRect/>
          <a:stretch>
            <a:fillRect/>
          </a:stretch>
        </p:blipFill>
        <p:spPr bwMode="auto">
          <a:xfrm>
            <a:off x="3131840" y="836712"/>
            <a:ext cx="3131840" cy="556771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29</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Motivation</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3</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1027" name="Picture 3" descr="C:\Users\Tabea\Documents\Repositories\TINF13AIBI-MYO\Präsentationen\Pictures for final presentation\Smart Home.jpg"/>
          <p:cNvPicPr>
            <a:picLocks noChangeAspect="1" noChangeArrowheads="1"/>
          </p:cNvPicPr>
          <p:nvPr/>
        </p:nvPicPr>
        <p:blipFill>
          <a:blip r:embed="rId3" cstate="print"/>
          <a:srcRect/>
          <a:stretch>
            <a:fillRect/>
          </a:stretch>
        </p:blipFill>
        <p:spPr bwMode="auto">
          <a:xfrm>
            <a:off x="762000" y="1124744"/>
            <a:ext cx="7620000" cy="5200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30</a:t>
            </a:fld>
            <a:endParaRPr lang="de-DE"/>
          </a:p>
        </p:txBody>
      </p:sp>
      <p:pic>
        <p:nvPicPr>
          <p:cNvPr id="15362" name="Picture 2" descr="C:\Users\Tabea\Documents\Repositories\TINF13AIBI-MYO\Pictures&amp;Flows\2015-04-20 11.57.39.png"/>
          <p:cNvPicPr>
            <a:picLocks noChangeAspect="1" noChangeArrowheads="1"/>
          </p:cNvPicPr>
          <p:nvPr/>
        </p:nvPicPr>
        <p:blipFill>
          <a:blip r:embed="rId4" cstate="print"/>
          <a:srcRect/>
          <a:stretch>
            <a:fillRect/>
          </a:stretch>
        </p:blipFill>
        <p:spPr bwMode="auto">
          <a:xfrm>
            <a:off x="3131840" y="836713"/>
            <a:ext cx="3118846" cy="5544616"/>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31</a:t>
            </a:fld>
            <a:endParaRPr lang="de-DE"/>
          </a:p>
        </p:txBody>
      </p:sp>
      <p:pic>
        <p:nvPicPr>
          <p:cNvPr id="12290" name="Picture 2" descr="C:\Users\Tabea\Documents\Repositories\TINF13AIBI-MYO\Pictures&amp;Flows\2015-04-20 11.51.3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120EF9E2-CDD8-4DD1-8DDF-0ABDD6EF1E74}" type="slidenum">
              <a:rPr lang="de-DE" smtClean="0"/>
              <a:pPr/>
              <a:t>32</a:t>
            </a:fld>
            <a:endParaRPr lang="de-DE"/>
          </a:p>
        </p:txBody>
      </p:sp>
      <p:pic>
        <p:nvPicPr>
          <p:cNvPr id="5122" name="Picture 2" descr="C:\Users\Tabea\Documents\Repositories\TINF13AIBI-MYO\Pictures&amp;Flows\Übersicht_Gesten.png"/>
          <p:cNvPicPr>
            <a:picLocks noChangeAspect="1" noChangeArrowheads="1"/>
          </p:cNvPicPr>
          <p:nvPr/>
        </p:nvPicPr>
        <p:blipFill>
          <a:blip r:embed="rId3" cstate="print"/>
          <a:srcRect/>
          <a:stretch>
            <a:fillRect/>
          </a:stretch>
        </p:blipFill>
        <p:spPr bwMode="auto">
          <a:xfrm>
            <a:off x="0" y="116632"/>
            <a:ext cx="9144000" cy="566205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33</a:t>
            </a:fld>
            <a:endParaRPr lang="de-DE"/>
          </a:p>
        </p:txBody>
      </p:sp>
      <p:pic>
        <p:nvPicPr>
          <p:cNvPr id="16386" name="Picture 2" descr="C:\Users\Tabea\Documents\Repositories\TINF13AIBI-MYO\Pictures&amp;Flows\2015-04-20 11.56.3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34</a:t>
            </a:fld>
            <a:endParaRPr lang="de-DE"/>
          </a:p>
        </p:txBody>
      </p:sp>
      <p:pic>
        <p:nvPicPr>
          <p:cNvPr id="17410" name="Picture 2" descr="C:\Users\Tabea\Documents\Repositories\TINF13AIBI-MYO\Pictures&amp;Flows\2015-04-20 11.57.04.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35</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36</a:t>
            </a:fld>
            <a:endParaRPr lang="de-DE"/>
          </a:p>
        </p:txBody>
      </p:sp>
      <p:pic>
        <p:nvPicPr>
          <p:cNvPr id="19458" name="Picture 2" descr="C:\Users\Tabea\Documents\Repositories\TINF13AIBI-MYO\Pictures&amp;Flows\2015-04-20 11.58.3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37</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38</a:t>
            </a:fld>
            <a:endParaRPr lang="de-DE"/>
          </a:p>
        </p:txBody>
      </p:sp>
      <p:pic>
        <p:nvPicPr>
          <p:cNvPr id="20482" name="Picture 2" descr="C:\Users\Tabea\Documents\Repositories\TINF13AIBI-MYO\Pictures&amp;Flows\2015-04-20 12.05.1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39</a:t>
            </a:fld>
            <a:endParaRPr lang="de-DE"/>
          </a:p>
        </p:txBody>
      </p:sp>
      <p:pic>
        <p:nvPicPr>
          <p:cNvPr id="21506" name="Picture 2" descr="C:\Users\Tabea\Documents\Repositories\TINF13AIBI-MYO\Pictures&amp;Flows\2015-04-20 12.07.59.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Erleichterung der MYO-Bedienung</a:t>
            </a:r>
          </a:p>
          <a:p>
            <a:r>
              <a:rPr lang="de-DE" dirty="0" smtClean="0"/>
              <a:t>Freie Konfiguration</a:t>
            </a:r>
          </a:p>
          <a:p>
            <a:r>
              <a:rPr lang="de-DE" dirty="0" smtClean="0"/>
              <a:t>Steuerung von Geräten ohne Berührung/Sprachbefehl</a:t>
            </a:r>
          </a:p>
          <a:p>
            <a:endParaRPr lang="de-DE" dirty="0" smtClean="0"/>
          </a:p>
          <a:p>
            <a:r>
              <a:rPr lang="de-DE" dirty="0" smtClean="0"/>
              <a:t>Erleichterter Zugriff auf MYO-Gesten</a:t>
            </a:r>
          </a:p>
          <a:p>
            <a:r>
              <a:rPr lang="de-DE" dirty="0" smtClean="0"/>
              <a:t>MYO als Steuereinheit</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4</a:t>
            </a:fld>
            <a:endParaRPr lang="de-DE"/>
          </a:p>
        </p:txBody>
      </p:sp>
      <p:sp>
        <p:nvSpPr>
          <p:cNvPr id="3" name="Titel 2"/>
          <p:cNvSpPr>
            <a:spLocks noGrp="1"/>
          </p:cNvSpPr>
          <p:nvPr>
            <p:ph type="title"/>
          </p:nvPr>
        </p:nvSpPr>
        <p:spPr/>
        <p:txBody>
          <a:bodyPr/>
          <a:lstStyle/>
          <a:p>
            <a:r>
              <a:rPr lang="de-DE" dirty="0" smtClean="0"/>
              <a:t>Motivation</a:t>
            </a:r>
            <a:endParaRPr lang="de-DE" dirty="0"/>
          </a:p>
        </p:txBody>
      </p:sp>
      <p:pic>
        <p:nvPicPr>
          <p:cNvPr id="9"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Foliennummernplatzhalter 5"/>
          <p:cNvSpPr>
            <a:spLocks noGrp="1"/>
          </p:cNvSpPr>
          <p:nvPr>
            <p:ph type="sldNum" sz="quarter" idx="12"/>
          </p:nvPr>
        </p:nvSpPr>
        <p:spPr/>
        <p:txBody>
          <a:bodyPr/>
          <a:lstStyle/>
          <a:p>
            <a:fld id="{120EF9E2-CDD8-4DD1-8DDF-0ABDD6EF1E74}" type="slidenum">
              <a:rPr lang="de-DE" smtClean="0"/>
              <a:pPr/>
              <a:t>40</a:t>
            </a:fld>
            <a:endParaRPr lang="de-DE"/>
          </a:p>
        </p:txBody>
      </p:sp>
      <p:pic>
        <p:nvPicPr>
          <p:cNvPr id="18434" name="Picture 2" descr="C:\Users\Tabea\Documents\Repositories\TINF13AIBI-MYO\Pictures&amp;Flows\2015-04-20 12.05.01.png"/>
          <p:cNvPicPr>
            <a:picLocks noChangeAspect="1" noChangeArrowheads="1"/>
          </p:cNvPicPr>
          <p:nvPr/>
        </p:nvPicPr>
        <p:blipFill>
          <a:blip r:embed="rId4" cstate="print"/>
          <a:srcRect/>
          <a:stretch>
            <a:fillRect/>
          </a:stretch>
        </p:blipFill>
        <p:spPr bwMode="auto">
          <a:xfrm>
            <a:off x="3131840" y="836712"/>
            <a:ext cx="3118847" cy="5544616"/>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57200" y="2857500"/>
            <a:ext cx="8229600" cy="1143000"/>
          </a:xfrm>
        </p:spPr>
        <p:txBody>
          <a:bodyPr/>
          <a:lstStyle/>
          <a:p>
            <a:pPr algn="ctr"/>
            <a:r>
              <a:rPr lang="de-DE" dirty="0" smtClean="0"/>
              <a:t>Live-Demonstration</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A974A3B3-8C70-4AD9-A060-E2E550E15FBC}"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41</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F – 10 – Smartphone-Anwendung</a:t>
            </a:r>
          </a:p>
          <a:p>
            <a:pPr lvl="1"/>
            <a:r>
              <a:rPr lang="de-DE" dirty="0" smtClean="0"/>
              <a:t>F – 10.1 – MYO</a:t>
            </a:r>
          </a:p>
          <a:p>
            <a:pPr lvl="1"/>
            <a:r>
              <a:rPr lang="de-DE" dirty="0" smtClean="0"/>
              <a:t>F – 10.2 – GUI-Design </a:t>
            </a:r>
          </a:p>
          <a:p>
            <a:pPr lvl="1"/>
            <a:r>
              <a:rPr lang="de-DE" dirty="0" smtClean="0"/>
              <a:t>F – 10.3 – Verwendete Gesten </a:t>
            </a:r>
          </a:p>
          <a:p>
            <a:pPr lvl="1"/>
            <a:r>
              <a:rPr lang="de-DE" dirty="0" smtClean="0"/>
              <a:t>F – 10.4 – </a:t>
            </a:r>
            <a:r>
              <a:rPr lang="de-DE" dirty="0" err="1" smtClean="0"/>
              <a:t>Gestenfolgen</a:t>
            </a:r>
            <a:r>
              <a:rPr lang="de-DE" dirty="0" smtClean="0"/>
              <a:t> </a:t>
            </a:r>
          </a:p>
          <a:p>
            <a:pPr lvl="1"/>
            <a:r>
              <a:rPr lang="de-DE" dirty="0" smtClean="0"/>
              <a:t>F – 10.5 – Aufnahme/Ausführung von </a:t>
            </a:r>
            <a:r>
              <a:rPr lang="de-DE" dirty="0" err="1" smtClean="0"/>
              <a:t>Gestenkombinationen</a:t>
            </a:r>
            <a:endParaRPr lang="de-DE" dirty="0" smtClean="0"/>
          </a:p>
          <a:p>
            <a:pPr lvl="1"/>
            <a:r>
              <a:rPr lang="de-DE" dirty="0" smtClean="0"/>
              <a:t>F – 10.6 – Skripte </a:t>
            </a:r>
            <a:endParaRPr lang="de-DE" sz="2400" dirty="0" smtClean="0"/>
          </a:p>
          <a:p>
            <a:r>
              <a:rPr lang="de-DE" dirty="0" smtClean="0"/>
              <a:t>F – 20 – </a:t>
            </a:r>
            <a:r>
              <a:rPr lang="de-DE" dirty="0" err="1" smtClean="0"/>
              <a:t>Vuzix</a:t>
            </a:r>
            <a:r>
              <a:rPr lang="de-DE" dirty="0" smtClean="0"/>
              <a:t>- Anwendung </a:t>
            </a:r>
          </a:p>
          <a:p>
            <a:pPr lvl="1"/>
            <a:r>
              <a:rPr lang="de-DE" sz="2400" dirty="0" smtClean="0"/>
              <a:t>F – 20.1 – </a:t>
            </a:r>
            <a:r>
              <a:rPr lang="de-DE" sz="2400" dirty="0" err="1" smtClean="0"/>
              <a:t>Vuzix</a:t>
            </a:r>
            <a:r>
              <a:rPr lang="de-DE" sz="2400" dirty="0" smtClean="0"/>
              <a:t> </a:t>
            </a:r>
          </a:p>
          <a:p>
            <a:pPr lvl="1"/>
            <a:r>
              <a:rPr lang="de-DE" sz="2400" dirty="0" smtClean="0"/>
              <a:t>F – 20.1 – Smartphone </a:t>
            </a:r>
          </a:p>
        </p:txBody>
      </p:sp>
      <p:sp>
        <p:nvSpPr>
          <p:cNvPr id="3" name="Titel 2"/>
          <p:cNvSpPr>
            <a:spLocks noGrp="1"/>
          </p:cNvSpPr>
          <p:nvPr>
            <p:ph type="title"/>
          </p:nvPr>
        </p:nvSpPr>
        <p:spPr/>
        <p:txBody>
          <a:bodyPr/>
          <a:lstStyle/>
          <a:p>
            <a:r>
              <a:rPr lang="de-DE" dirty="0" smtClean="0"/>
              <a:t>Bewertung</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42</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102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347864" y="1916832"/>
            <a:ext cx="399796" cy="376279"/>
          </a:xfrm>
          <a:prstGeom prst="rect">
            <a:avLst/>
          </a:prstGeom>
          <a:noFill/>
        </p:spPr>
      </p:pic>
      <p:pic>
        <p:nvPicPr>
          <p:cNvPr id="11"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604252" y="3068960"/>
            <a:ext cx="399796" cy="376279"/>
          </a:xfrm>
          <a:prstGeom prst="rect">
            <a:avLst/>
          </a:prstGeom>
          <a:noFill/>
        </p:spPr>
      </p:pic>
      <p:pic>
        <p:nvPicPr>
          <p:cNvPr id="12"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5436096" y="2708920"/>
            <a:ext cx="399796" cy="376279"/>
          </a:xfrm>
          <a:prstGeom prst="rect">
            <a:avLst/>
          </a:prstGeom>
          <a:noFill/>
        </p:spPr>
      </p:pic>
      <p:pic>
        <p:nvPicPr>
          <p:cNvPr id="13"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388228" y="3861048"/>
            <a:ext cx="399796" cy="376279"/>
          </a:xfrm>
          <a:prstGeom prst="rect">
            <a:avLst/>
          </a:prstGeom>
          <a:noFill/>
        </p:spPr>
      </p:pic>
      <p:pic>
        <p:nvPicPr>
          <p:cNvPr id="14"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635896" y="4221088"/>
            <a:ext cx="399796" cy="376279"/>
          </a:xfrm>
          <a:prstGeom prst="rect">
            <a:avLst/>
          </a:prstGeom>
          <a:noFill/>
        </p:spPr>
      </p:pic>
      <p:pic>
        <p:nvPicPr>
          <p:cNvPr id="15"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355976" y="2276872"/>
            <a:ext cx="399796" cy="376279"/>
          </a:xfrm>
          <a:prstGeom prst="rect">
            <a:avLst/>
          </a:prstGeom>
          <a:noFill/>
        </p:spPr>
      </p:pic>
      <p:pic>
        <p:nvPicPr>
          <p:cNvPr id="16"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3635896" y="5085184"/>
            <a:ext cx="399796" cy="376279"/>
          </a:xfrm>
          <a:prstGeom prst="rect">
            <a:avLst/>
          </a:prstGeom>
          <a:noFill/>
        </p:spPr>
      </p:pic>
      <p:pic>
        <p:nvPicPr>
          <p:cNvPr id="17"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572000" y="5445224"/>
            <a:ext cx="399796" cy="37627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N – 10 – Performance </a:t>
            </a:r>
          </a:p>
          <a:p>
            <a:pPr lvl="1"/>
            <a:r>
              <a:rPr lang="de-DE" dirty="0" smtClean="0"/>
              <a:t>N – 10.1 - Reaktionszeit </a:t>
            </a:r>
          </a:p>
          <a:p>
            <a:r>
              <a:rPr lang="de-DE" dirty="0" smtClean="0"/>
              <a:t>N – 20 – Installation </a:t>
            </a:r>
          </a:p>
          <a:p>
            <a:pPr lvl="1"/>
            <a:r>
              <a:rPr lang="de-DE" dirty="0" smtClean="0"/>
              <a:t>N – 20.1 – Installation Smartphone </a:t>
            </a:r>
          </a:p>
          <a:p>
            <a:pPr lvl="1"/>
            <a:r>
              <a:rPr lang="de-DE" dirty="0" smtClean="0"/>
              <a:t>N – 20.1 – Installation </a:t>
            </a:r>
            <a:r>
              <a:rPr lang="de-DE" dirty="0" err="1" smtClean="0"/>
              <a:t>Vuzix</a:t>
            </a:r>
            <a:r>
              <a:rPr lang="de-DE" dirty="0" smtClean="0"/>
              <a:t>- Anwendung </a:t>
            </a:r>
          </a:p>
        </p:txBody>
      </p:sp>
      <p:sp>
        <p:nvSpPr>
          <p:cNvPr id="3" name="Titel 2"/>
          <p:cNvSpPr>
            <a:spLocks noGrp="1"/>
          </p:cNvSpPr>
          <p:nvPr>
            <p:ph type="title"/>
          </p:nvPr>
        </p:nvSpPr>
        <p:spPr/>
        <p:txBody>
          <a:bodyPr/>
          <a:lstStyle/>
          <a:p>
            <a:r>
              <a:rPr lang="de-DE" dirty="0" smtClean="0"/>
              <a:t>Bewertung</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43</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102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6156176" y="2764689"/>
            <a:ext cx="399796" cy="376279"/>
          </a:xfrm>
          <a:prstGeom prst="rect">
            <a:avLst/>
          </a:prstGeom>
          <a:noFill/>
        </p:spPr>
      </p:pic>
      <p:pic>
        <p:nvPicPr>
          <p:cNvPr id="12"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7196540" y="3196737"/>
            <a:ext cx="399796" cy="376279"/>
          </a:xfrm>
          <a:prstGeom prst="rect">
            <a:avLst/>
          </a:prstGeom>
          <a:noFill/>
        </p:spPr>
      </p:pic>
      <p:pic>
        <p:nvPicPr>
          <p:cNvPr id="18" name="Picture 4" descr="C:\Users\Tabea\AppData\Local\Microsoft\Windows\Temporary Internet Files\Content.IE5\VIIL9W2L\haken[1].png"/>
          <p:cNvPicPr>
            <a:picLocks noChangeAspect="1" noChangeArrowheads="1"/>
          </p:cNvPicPr>
          <p:nvPr/>
        </p:nvPicPr>
        <p:blipFill>
          <a:blip r:embed="rId4" cstate="print"/>
          <a:srcRect/>
          <a:stretch>
            <a:fillRect/>
          </a:stretch>
        </p:blipFill>
        <p:spPr bwMode="auto">
          <a:xfrm>
            <a:off x="4716016" y="1916832"/>
            <a:ext cx="399796" cy="37627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Tabea\Documents\Repositories\TINF13AIBI-MYO\Präsentationen\Pictures for final presentation\Vuzix_M100_one.jpg"/>
          <p:cNvPicPr>
            <a:picLocks noChangeAspect="1" noChangeArrowheads="1"/>
          </p:cNvPicPr>
          <p:nvPr/>
        </p:nvPicPr>
        <p:blipFill>
          <a:blip r:embed="rId3" cstate="print"/>
          <a:srcRect/>
          <a:stretch>
            <a:fillRect/>
          </a:stretch>
        </p:blipFill>
        <p:spPr bwMode="auto">
          <a:xfrm>
            <a:off x="3851920" y="2780928"/>
            <a:ext cx="5292080" cy="1632268"/>
          </a:xfrm>
          <a:prstGeom prst="rect">
            <a:avLst/>
          </a:prstGeom>
          <a:noFill/>
        </p:spPr>
      </p:pic>
      <p:sp>
        <p:nvSpPr>
          <p:cNvPr id="3" name="Titel 2"/>
          <p:cNvSpPr>
            <a:spLocks noGrp="1"/>
          </p:cNvSpPr>
          <p:nvPr>
            <p:ph type="title"/>
          </p:nvPr>
        </p:nvSpPr>
        <p:spPr/>
        <p:txBody>
          <a:bodyPr/>
          <a:lstStyle/>
          <a:p>
            <a:r>
              <a:rPr lang="de-DE" dirty="0" smtClean="0"/>
              <a:t>Ausblick und Fazit</a:t>
            </a:r>
            <a:endParaRPr lang="de-DE" dirty="0"/>
          </a:p>
        </p:txBody>
      </p:sp>
      <p:pic>
        <p:nvPicPr>
          <p:cNvPr id="5" name="Picture 2" descr="C:\Users\Tabea\Documents\Repositories\TINF13AIBI-MYO\MYOScriptControl\app\src\main\res\mipmap-xxxhdpi\ic_launcher.png"/>
          <p:cNvPicPr>
            <a:picLocks noChangeAspect="1" noChangeArrowheads="1"/>
          </p:cNvPicPr>
          <p:nvPr/>
        </p:nvPicPr>
        <p:blipFill>
          <a:blip r:embed="rId4" cstate="print"/>
          <a:srcRect/>
          <a:stretch>
            <a:fillRect/>
          </a:stretch>
        </p:blipFill>
        <p:spPr bwMode="auto">
          <a:xfrm>
            <a:off x="7767736" y="260648"/>
            <a:ext cx="1196752" cy="1196752"/>
          </a:xfrm>
          <a:prstGeom prst="rect">
            <a:avLst/>
          </a:prstGeom>
          <a:noFill/>
        </p:spPr>
      </p:pic>
      <p:sp>
        <p:nvSpPr>
          <p:cNvPr id="6" name="Datumsplatzhalter 5"/>
          <p:cNvSpPr>
            <a:spLocks noGrp="1"/>
          </p:cNvSpPr>
          <p:nvPr>
            <p:ph type="dt" sz="half" idx="10"/>
          </p:nvPr>
        </p:nvSpPr>
        <p:spPr/>
        <p:txBody>
          <a:bodyPr/>
          <a:lstStyle/>
          <a:p>
            <a:fld id="{8D811C8F-5C3B-441B-BE25-D25526BC2407}"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44</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2050" name="Picture 2" descr="C:\Users\Tabea\Documents\Repositories\TINF13AIBI-MYO\Präsentationen\Pictures for final presentation\scripts.png"/>
          <p:cNvPicPr>
            <a:picLocks noChangeAspect="1" noChangeArrowheads="1"/>
          </p:cNvPicPr>
          <p:nvPr/>
        </p:nvPicPr>
        <p:blipFill>
          <a:blip r:embed="rId5" cstate="print"/>
          <a:srcRect/>
          <a:stretch>
            <a:fillRect/>
          </a:stretch>
        </p:blipFill>
        <p:spPr bwMode="auto">
          <a:xfrm>
            <a:off x="611560" y="1916832"/>
            <a:ext cx="3059733" cy="3059733"/>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1205626" y="2767281"/>
            <a:ext cx="6732748" cy="1323439"/>
          </a:xfrm>
          <a:prstGeom prst="rect">
            <a:avLst/>
          </a:prstGeom>
          <a:noFill/>
        </p:spPr>
        <p:txBody>
          <a:bodyPr wrap="square" rtlCol="0">
            <a:spAutoFit/>
          </a:bodyPr>
          <a:lstStyle/>
          <a:p>
            <a:pPr algn="ctr"/>
            <a:r>
              <a:rPr lang="de-DE" sz="4000" dirty="0" smtClean="0"/>
              <a:t>Vielen Dank für Ihre Aufmerksamkeit.</a:t>
            </a:r>
            <a:endParaRPr lang="de-DE" sz="4000" dirty="0"/>
          </a:p>
        </p:txBody>
      </p:sp>
      <p:sp>
        <p:nvSpPr>
          <p:cNvPr id="6" name="Datumsplatzhalter 5"/>
          <p:cNvSpPr>
            <a:spLocks noGrp="1"/>
          </p:cNvSpPr>
          <p:nvPr>
            <p:ph type="dt" sz="half" idx="10"/>
          </p:nvPr>
        </p:nvSpPr>
        <p:spPr/>
        <p:txBody>
          <a:bodyPr/>
          <a:lstStyle/>
          <a:p>
            <a:fld id="{50CC10B1-C546-4529-8D7C-68F87189FC4B}" type="datetime1">
              <a:rPr lang="de-DE" smtClean="0"/>
              <a:pPr/>
              <a:t>27.04.2015</a:t>
            </a:fld>
            <a:endParaRPr lang="de-DE"/>
          </a:p>
        </p:txBody>
      </p:sp>
      <p:sp>
        <p:nvSpPr>
          <p:cNvPr id="7" name="Foliennummernplatzhalter 6"/>
          <p:cNvSpPr>
            <a:spLocks noGrp="1"/>
          </p:cNvSpPr>
          <p:nvPr>
            <p:ph type="sldNum" sz="quarter" idx="12"/>
          </p:nvPr>
        </p:nvSpPr>
        <p:spPr/>
        <p:txBody>
          <a:bodyPr/>
          <a:lstStyle/>
          <a:p>
            <a:fld id="{120EF9E2-CDD8-4DD1-8DDF-0ABDD6EF1E74}" type="slidenum">
              <a:rPr lang="de-DE" smtClean="0"/>
              <a:pPr/>
              <a:t>45</a:t>
            </a:fld>
            <a:endParaRPr lang="de-DE"/>
          </a:p>
        </p:txBody>
      </p:sp>
      <p:sp>
        <p:nvSpPr>
          <p:cNvPr id="8" name="Fußzeilenplatzhalter 7"/>
          <p:cNvSpPr>
            <a:spLocks noGrp="1"/>
          </p:cNvSpPr>
          <p:nvPr>
            <p:ph type="ftr" sz="quarter" idx="11"/>
          </p:nvPr>
        </p:nvSpPr>
        <p:spPr/>
        <p:txBody>
          <a:bodyPr/>
          <a:lstStyle/>
          <a:p>
            <a:r>
              <a:rPr lang="de-DE" smtClean="0"/>
              <a:t>Team MYO</a:t>
            </a:r>
            <a:endParaRPr lang="de-DE"/>
          </a:p>
        </p:txBody>
      </p:sp>
      <p:pic>
        <p:nvPicPr>
          <p:cNvPr id="9" name="Picture 2" descr="C:\Users\Tabea\Documents\Repositories\TINF13AIBI-MYO\MYOScriptControl\app\src\main\res\mipmap-xxxhdpi\ic_launcher.png"/>
          <p:cNvPicPr>
            <a:picLocks noChangeAspect="1" noChangeArrowheads="1"/>
          </p:cNvPicPr>
          <p:nvPr/>
        </p:nvPicPr>
        <p:blipFill>
          <a:blip r:embed="rId2"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Steuerung vieler Geräte über eine zentrale Anlaufstelle</a:t>
            </a:r>
          </a:p>
          <a:p>
            <a:r>
              <a:rPr lang="de-DE" dirty="0" smtClean="0"/>
              <a:t>Ursprungsidee: smart Home</a:t>
            </a:r>
          </a:p>
          <a:p>
            <a:r>
              <a:rPr lang="de-DE" dirty="0" smtClean="0"/>
              <a:t>Steuerung der Heimgeräte über Bluetooth</a:t>
            </a:r>
          </a:p>
          <a:p>
            <a:r>
              <a:rPr lang="de-DE" dirty="0" smtClean="0"/>
              <a:t>Konfiguration von verschiedenen Geräten und Gesten -&gt; sehr viel Konkurrenz </a:t>
            </a:r>
          </a:p>
          <a:p>
            <a:r>
              <a:rPr lang="de-DE" dirty="0" smtClean="0"/>
              <a:t>Entwicklung:</a:t>
            </a:r>
          </a:p>
          <a:p>
            <a:r>
              <a:rPr lang="de-DE" dirty="0" smtClean="0"/>
              <a:t>Konfiguration von Gesten und Skripten</a:t>
            </a:r>
          </a:p>
          <a:p>
            <a:r>
              <a:rPr lang="de-DE" dirty="0" smtClean="0"/>
              <a:t>Bietet vielfältigen Einsatzbereich</a:t>
            </a:r>
          </a:p>
        </p:txBody>
      </p:sp>
      <p:sp>
        <p:nvSpPr>
          <p:cNvPr id="3" name="Titel 2"/>
          <p:cNvSpPr>
            <a:spLocks noGrp="1"/>
          </p:cNvSpPr>
          <p:nvPr>
            <p:ph type="title"/>
          </p:nvPr>
        </p:nvSpPr>
        <p:spPr/>
        <p:txBody>
          <a:bodyPr/>
          <a:lstStyle/>
          <a:p>
            <a:r>
              <a:rPr lang="de-DE" dirty="0" smtClean="0"/>
              <a:t>Motivation</a:t>
            </a:r>
            <a:endParaRPr lang="de-DE" dirty="0"/>
          </a:p>
        </p:txBody>
      </p:sp>
      <p:sp>
        <p:nvSpPr>
          <p:cNvPr id="4" name="Datumsplatzhalter 3"/>
          <p:cNvSpPr>
            <a:spLocks noGrp="1"/>
          </p:cNvSpPr>
          <p:nvPr>
            <p:ph type="dt" sz="half" idx="10"/>
          </p:nvPr>
        </p:nvSpPr>
        <p:spPr/>
        <p:txBody>
          <a:bodyPr/>
          <a:lstStyle/>
          <a:p>
            <a:fld id="{07CAED66-B630-4C05-821B-DE03FD802907}"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5</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1026" name="Picture 2" descr="C:\Users\Tabea\Documents\Repositories\TINF13AIBI-MYO\MYOScriptControl\app\src\main\res\drawable\myo.png"/>
          <p:cNvPicPr>
            <a:picLocks noChangeAspect="1" noChangeArrowheads="1"/>
          </p:cNvPicPr>
          <p:nvPr/>
        </p:nvPicPr>
        <p:blipFill>
          <a:blip r:embed="rId3" cstate="print"/>
          <a:srcRect/>
          <a:stretch>
            <a:fillRect/>
          </a:stretch>
        </p:blipFill>
        <p:spPr bwMode="auto">
          <a:xfrm>
            <a:off x="9972600" y="980728"/>
            <a:ext cx="4914900" cy="4362450"/>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Funktional</a:t>
            </a:r>
          </a:p>
          <a:p>
            <a:r>
              <a:rPr lang="de-DE" smtClean="0"/>
              <a:t>Nichtfunktional</a:t>
            </a:r>
            <a:endParaRPr lang="de-DE"/>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6</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F – 10 – Smartphone-Anwendung</a:t>
            </a:r>
          </a:p>
          <a:p>
            <a:pPr lvl="1"/>
            <a:r>
              <a:rPr lang="de-DE" dirty="0" smtClean="0"/>
              <a:t>F – 10.1 – MYO</a:t>
            </a:r>
          </a:p>
          <a:p>
            <a:pPr lvl="1"/>
            <a:r>
              <a:rPr lang="de-DE" dirty="0" smtClean="0"/>
              <a:t>F – 10.2 – GUI-Design </a:t>
            </a:r>
          </a:p>
          <a:p>
            <a:pPr lvl="1"/>
            <a:r>
              <a:rPr lang="de-DE" dirty="0" smtClean="0"/>
              <a:t>F – 10.3 – Verwendete Gesten </a:t>
            </a:r>
          </a:p>
          <a:p>
            <a:pPr lvl="1"/>
            <a:r>
              <a:rPr lang="de-DE" dirty="0" smtClean="0"/>
              <a:t>F – 10.4 – </a:t>
            </a:r>
            <a:r>
              <a:rPr lang="de-DE" dirty="0" err="1" smtClean="0"/>
              <a:t>Gestenfolgen</a:t>
            </a:r>
            <a:r>
              <a:rPr lang="de-DE" dirty="0" smtClean="0"/>
              <a:t> </a:t>
            </a:r>
          </a:p>
          <a:p>
            <a:pPr lvl="1"/>
            <a:r>
              <a:rPr lang="de-DE" dirty="0" smtClean="0"/>
              <a:t>F – 10.5 – Aufnahme/Ausführung von </a:t>
            </a:r>
            <a:r>
              <a:rPr lang="de-DE" dirty="0" err="1" smtClean="0"/>
              <a:t>Gestenkombinationen</a:t>
            </a:r>
            <a:endParaRPr lang="de-DE" dirty="0" smtClean="0"/>
          </a:p>
          <a:p>
            <a:pPr lvl="1"/>
            <a:r>
              <a:rPr lang="de-DE" dirty="0" smtClean="0"/>
              <a:t>F – 10.6 – Skripte </a:t>
            </a:r>
            <a:endParaRPr lang="de-DE" sz="2400" dirty="0" smtClean="0"/>
          </a:p>
          <a:p>
            <a:pPr>
              <a:buNone/>
            </a:pPr>
            <a:endParaRPr lang="de-DE" sz="2800" dirty="0" smtClean="0"/>
          </a:p>
          <a:p>
            <a:endParaRPr lang="de-DE" sz="2800" dirty="0" smtClean="0"/>
          </a:p>
          <a:p>
            <a:pPr lvl="1"/>
            <a:endParaRPr lang="de-DE" dirty="0" smtClean="0"/>
          </a:p>
          <a:p>
            <a:endParaRPr lang="de-DE" dirty="0" smtClean="0"/>
          </a:p>
          <a:p>
            <a:endParaRPr lang="de-DE" dirty="0" smtClean="0"/>
          </a:p>
          <a:p>
            <a:endParaRPr lang="de-DE" dirty="0" smtClean="0"/>
          </a:p>
          <a:p>
            <a:endParaRPr lang="de-DE" dirty="0" smtClean="0"/>
          </a:p>
          <a:p>
            <a:endParaRPr lang="de-DE" dirty="0" smtClean="0"/>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7</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F – 20 – </a:t>
            </a:r>
            <a:r>
              <a:rPr lang="de-DE" dirty="0" err="1" smtClean="0"/>
              <a:t>Vuzix</a:t>
            </a:r>
            <a:r>
              <a:rPr lang="de-DE" dirty="0" smtClean="0"/>
              <a:t>- Anwendung </a:t>
            </a:r>
          </a:p>
          <a:p>
            <a:pPr lvl="1"/>
            <a:r>
              <a:rPr lang="de-DE" sz="2400" dirty="0" smtClean="0"/>
              <a:t>F – 20.1 – </a:t>
            </a:r>
            <a:r>
              <a:rPr lang="de-DE" sz="2400" dirty="0" err="1" smtClean="0"/>
              <a:t>Vuzix</a:t>
            </a:r>
            <a:r>
              <a:rPr lang="de-DE" sz="2400" dirty="0" smtClean="0"/>
              <a:t> </a:t>
            </a:r>
          </a:p>
          <a:p>
            <a:pPr lvl="1"/>
            <a:r>
              <a:rPr lang="de-DE" sz="2400" dirty="0" smtClean="0"/>
              <a:t>F – 20.1 – Smartphone </a:t>
            </a:r>
          </a:p>
          <a:p>
            <a:endParaRPr lang="de-DE" sz="2800" dirty="0" smtClean="0"/>
          </a:p>
          <a:p>
            <a:endParaRPr lang="de-DE" sz="2800" dirty="0" smtClean="0"/>
          </a:p>
          <a:p>
            <a:pPr lvl="1"/>
            <a:endParaRPr lang="de-DE" dirty="0" smtClean="0"/>
          </a:p>
          <a:p>
            <a:endParaRPr lang="de-DE" dirty="0" smtClean="0"/>
          </a:p>
          <a:p>
            <a:endParaRPr lang="de-DE" dirty="0" smtClean="0"/>
          </a:p>
          <a:p>
            <a:endParaRPr lang="de-DE" dirty="0" smtClean="0"/>
          </a:p>
          <a:p>
            <a:endParaRPr lang="de-DE" dirty="0" smtClean="0"/>
          </a:p>
          <a:p>
            <a:endParaRPr lang="de-DE" dirty="0" smtClean="0"/>
          </a:p>
        </p:txBody>
      </p:sp>
      <p:sp>
        <p:nvSpPr>
          <p:cNvPr id="3" name="Titel 2"/>
          <p:cNvSpPr>
            <a:spLocks noGrp="1"/>
          </p:cNvSpPr>
          <p:nvPr>
            <p:ph type="title"/>
          </p:nvPr>
        </p:nvSpPr>
        <p:spPr/>
        <p:txBody>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8</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N – 10 – Performance</a:t>
            </a:r>
          </a:p>
          <a:p>
            <a:pPr lvl="1"/>
            <a:r>
              <a:rPr lang="de-DE" dirty="0" smtClean="0"/>
              <a:t>N – 10.1 - Reaktionszeit </a:t>
            </a:r>
          </a:p>
          <a:p>
            <a:r>
              <a:rPr lang="de-DE" dirty="0" smtClean="0"/>
              <a:t>N – 20 – Installation </a:t>
            </a:r>
          </a:p>
          <a:p>
            <a:pPr lvl="1"/>
            <a:r>
              <a:rPr lang="de-DE" dirty="0" smtClean="0"/>
              <a:t>N – 20.1 – Installation Smartphone- Anwendung </a:t>
            </a:r>
          </a:p>
          <a:p>
            <a:pPr lvl="1"/>
            <a:r>
              <a:rPr lang="de-DE" dirty="0" smtClean="0"/>
              <a:t>N – 20.1 – Installation </a:t>
            </a:r>
            <a:r>
              <a:rPr lang="de-DE" dirty="0" err="1" smtClean="0"/>
              <a:t>Vuzix</a:t>
            </a:r>
            <a:r>
              <a:rPr lang="de-DE" dirty="0" smtClean="0"/>
              <a:t>- Anwendung </a:t>
            </a:r>
          </a:p>
          <a:p>
            <a:endParaRPr lang="de-DE" dirty="0"/>
          </a:p>
        </p:txBody>
      </p:sp>
      <p:sp>
        <p:nvSpPr>
          <p:cNvPr id="3" name="Titel 2"/>
          <p:cNvSpPr>
            <a:spLocks noGrp="1"/>
          </p:cNvSpPr>
          <p:nvPr>
            <p:ph type="title"/>
          </p:nvPr>
        </p:nvSpPr>
        <p:spPr/>
        <p:txBody>
          <a:bodyPr>
            <a:normAutofit/>
          </a:bodyPr>
          <a:lstStyle/>
          <a:p>
            <a:r>
              <a:rPr lang="de-DE" dirty="0" smtClean="0"/>
              <a:t>Anforderungen</a:t>
            </a:r>
            <a:endParaRPr lang="de-DE" dirty="0"/>
          </a:p>
        </p:txBody>
      </p:sp>
      <p:sp>
        <p:nvSpPr>
          <p:cNvPr id="4" name="Datumsplatzhalter 3"/>
          <p:cNvSpPr>
            <a:spLocks noGrp="1"/>
          </p:cNvSpPr>
          <p:nvPr>
            <p:ph type="dt" sz="half" idx="10"/>
          </p:nvPr>
        </p:nvSpPr>
        <p:spPr/>
        <p:txBody>
          <a:bodyPr/>
          <a:lstStyle/>
          <a:p>
            <a:fld id="{0F76336F-766A-45C8-9180-D437B0A18090}" type="datetime1">
              <a:rPr lang="de-DE" smtClean="0"/>
              <a:pPr/>
              <a:t>27.04.2015</a:t>
            </a:fld>
            <a:endParaRPr lang="de-DE"/>
          </a:p>
        </p:txBody>
      </p:sp>
      <p:sp>
        <p:nvSpPr>
          <p:cNvPr id="5" name="Foliennummernplatzhalter 4"/>
          <p:cNvSpPr>
            <a:spLocks noGrp="1"/>
          </p:cNvSpPr>
          <p:nvPr>
            <p:ph type="sldNum" sz="quarter" idx="12"/>
          </p:nvPr>
        </p:nvSpPr>
        <p:spPr/>
        <p:txBody>
          <a:bodyPr/>
          <a:lstStyle/>
          <a:p>
            <a:fld id="{120EF9E2-CDD8-4DD1-8DDF-0ABDD6EF1E74}" type="slidenum">
              <a:rPr lang="de-DE" smtClean="0"/>
              <a:pPr/>
              <a:t>9</a:t>
            </a:fld>
            <a:endParaRPr lang="de-DE"/>
          </a:p>
        </p:txBody>
      </p:sp>
      <p:sp>
        <p:nvSpPr>
          <p:cNvPr id="6" name="Fußzeilenplatzhalter 5"/>
          <p:cNvSpPr>
            <a:spLocks noGrp="1"/>
          </p:cNvSpPr>
          <p:nvPr>
            <p:ph type="ftr" sz="quarter" idx="11"/>
          </p:nvPr>
        </p:nvSpPr>
        <p:spPr/>
        <p:txBody>
          <a:bodyPr/>
          <a:lstStyle/>
          <a:p>
            <a:r>
              <a:rPr lang="de-DE" smtClean="0"/>
              <a:t>Team MYO</a:t>
            </a:r>
            <a:endParaRPr lang="de-DE"/>
          </a:p>
        </p:txBody>
      </p:sp>
      <p:pic>
        <p:nvPicPr>
          <p:cNvPr id="7" name="Picture 2" descr="C:\Users\Tabea\Documents\Repositories\TINF13AIBI-MYO\MYOScriptControl\app\src\main\res\mipmap-xxxhdpi\ic_launcher.png"/>
          <p:cNvPicPr>
            <a:picLocks noChangeAspect="1" noChangeArrowheads="1"/>
          </p:cNvPicPr>
          <p:nvPr/>
        </p:nvPicPr>
        <p:blipFill>
          <a:blip r:embed="rId3" cstate="print"/>
          <a:srcRect/>
          <a:stretch>
            <a:fillRect/>
          </a:stretch>
        </p:blipFill>
        <p:spPr bwMode="auto">
          <a:xfrm>
            <a:off x="7767736" y="260648"/>
            <a:ext cx="1196752" cy="1196752"/>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imos">
  <a:themeElements>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Deimo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0</TotalTime>
  <Words>1680</Words>
  <Application>Microsoft Office PowerPoint</Application>
  <PresentationFormat>Bildschirmpräsentation (4:3)</PresentationFormat>
  <Paragraphs>534</Paragraphs>
  <Slides>45</Slides>
  <Notes>43</Notes>
  <HiddenSlides>2</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Deimos</vt:lpstr>
      <vt:lpstr>Abschlusspräsentation</vt:lpstr>
      <vt:lpstr>Agenda</vt:lpstr>
      <vt:lpstr>Motivation</vt:lpstr>
      <vt:lpstr>Motivation</vt:lpstr>
      <vt:lpstr>Motivation</vt:lpstr>
      <vt:lpstr>Anforderungen</vt:lpstr>
      <vt:lpstr>Anforderungen</vt:lpstr>
      <vt:lpstr>Anforderungen</vt:lpstr>
      <vt:lpstr>Anforderungen</vt:lpstr>
      <vt:lpstr>Projektplanung</vt:lpstr>
      <vt:lpstr>Vorgehensmodell</vt:lpstr>
      <vt:lpstr>Projektablauf</vt:lpstr>
      <vt:lpstr>Team</vt:lpstr>
      <vt:lpstr>MYO-Script-Control</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Folie 37</vt:lpstr>
      <vt:lpstr>Folie 38</vt:lpstr>
      <vt:lpstr>Folie 39</vt:lpstr>
      <vt:lpstr>Folie 40</vt:lpstr>
      <vt:lpstr>Live-Demonstration</vt:lpstr>
      <vt:lpstr>Bewertung</vt:lpstr>
      <vt:lpstr>Bewertung</vt:lpstr>
      <vt:lpstr>Ausblick und Fazit</vt:lpstr>
      <vt:lpstr>Folie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Abschlusspräsentation</dc:title>
  <dc:creator>Tabea Kiupel</dc:creator>
  <cp:keywords>Version 1.0</cp:keywords>
  <cp:lastModifiedBy>Tabea Kiupel</cp:lastModifiedBy>
  <cp:revision>83</cp:revision>
  <dcterms:created xsi:type="dcterms:W3CDTF">2015-04-21T18:06:06Z</dcterms:created>
  <dcterms:modified xsi:type="dcterms:W3CDTF">2015-04-27T17:57:33Z</dcterms:modified>
</cp:coreProperties>
</file>